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 id="2147483660" r:id="rId2"/>
  </p:sldMasterIdLst>
  <p:notesMasterIdLst>
    <p:notesMasterId r:id="rId37"/>
  </p:notesMasterIdLst>
  <p:handoutMasterIdLst>
    <p:handoutMasterId r:id="rId38"/>
  </p:handoutMasterIdLst>
  <p:sldIdLst>
    <p:sldId id="260" r:id="rId3"/>
    <p:sldId id="327" r:id="rId4"/>
    <p:sldId id="328" r:id="rId5"/>
    <p:sldId id="335" r:id="rId6"/>
    <p:sldId id="336" r:id="rId7"/>
    <p:sldId id="330" r:id="rId8"/>
    <p:sldId id="350" r:id="rId9"/>
    <p:sldId id="351" r:id="rId10"/>
    <p:sldId id="352" r:id="rId11"/>
    <p:sldId id="353" r:id="rId12"/>
    <p:sldId id="291" r:id="rId13"/>
    <p:sldId id="338" r:id="rId14"/>
    <p:sldId id="354" r:id="rId15"/>
    <p:sldId id="355" r:id="rId16"/>
    <p:sldId id="356" r:id="rId17"/>
    <p:sldId id="361" r:id="rId18"/>
    <p:sldId id="357" r:id="rId19"/>
    <p:sldId id="358" r:id="rId20"/>
    <p:sldId id="359" r:id="rId21"/>
    <p:sldId id="360" r:id="rId22"/>
    <p:sldId id="362" r:id="rId23"/>
    <p:sldId id="363" r:id="rId24"/>
    <p:sldId id="364" r:id="rId25"/>
    <p:sldId id="322" r:id="rId26"/>
    <p:sldId id="323" r:id="rId27"/>
    <p:sldId id="344" r:id="rId28"/>
    <p:sldId id="365" r:id="rId29"/>
    <p:sldId id="346" r:id="rId30"/>
    <p:sldId id="347" r:id="rId31"/>
    <p:sldId id="366" r:id="rId32"/>
    <p:sldId id="367" r:id="rId33"/>
    <p:sldId id="368" r:id="rId34"/>
    <p:sldId id="285" r:id="rId35"/>
    <p:sldId id="26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A2"/>
    <a:srgbClr val="FBAF40"/>
    <a:srgbClr val="004C90"/>
    <a:srgbClr val="1A76BB"/>
    <a:srgbClr val="1A76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3" autoAdjust="0"/>
    <p:restoredTop sz="60880" autoAdjust="0"/>
  </p:normalViewPr>
  <p:slideViewPr>
    <p:cSldViewPr snapToGrid="0" snapToObjects="1">
      <p:cViewPr varScale="1">
        <p:scale>
          <a:sx n="99" d="100"/>
          <a:sy n="99" d="100"/>
        </p:scale>
        <p:origin x="3480" y="72"/>
      </p:cViewPr>
      <p:guideLst/>
    </p:cSldViewPr>
  </p:slideViewPr>
  <p:notesTextViewPr>
    <p:cViewPr>
      <p:scale>
        <a:sx n="150" d="100"/>
        <a:sy n="150" d="100"/>
      </p:scale>
      <p:origin x="0" y="0"/>
    </p:cViewPr>
  </p:notesTextViewPr>
  <p:notesViewPr>
    <p:cSldViewPr snapToGrid="0" snapToObjects="1">
      <p:cViewPr varScale="1">
        <p:scale>
          <a:sx n="89" d="100"/>
          <a:sy n="89" d="100"/>
        </p:scale>
        <p:origin x="3798"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3A205-7F4A-4058-BE64-11C39FF98B1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8236C07-701F-4F89-86FE-63F5E8DB4AE1}">
      <dgm:prSet phldrT="[Text]"/>
      <dgm:spPr>
        <a:solidFill>
          <a:srgbClr val="004EA2"/>
        </a:solidFill>
      </dgm:spPr>
      <dgm:t>
        <a:bodyPr/>
        <a:lstStyle/>
        <a:p>
          <a:endParaRPr lang="en-US" dirty="0"/>
        </a:p>
      </dgm:t>
    </dgm:pt>
    <dgm:pt modelId="{9FB1371B-B49E-46DC-AF25-E60A219EFC89}" type="parTrans" cxnId="{1ED9E6F3-0BAE-4F56-BC47-A42D37BD2521}">
      <dgm:prSet/>
      <dgm:spPr/>
      <dgm:t>
        <a:bodyPr/>
        <a:lstStyle/>
        <a:p>
          <a:endParaRPr lang="en-US"/>
        </a:p>
      </dgm:t>
    </dgm:pt>
    <dgm:pt modelId="{83AE8349-38AD-4C64-9E67-F31E513E0505}" type="sibTrans" cxnId="{1ED9E6F3-0BAE-4F56-BC47-A42D37BD2521}">
      <dgm:prSet/>
      <dgm:spPr/>
      <dgm:t>
        <a:bodyPr/>
        <a:lstStyle/>
        <a:p>
          <a:endParaRPr lang="en-US"/>
        </a:p>
      </dgm:t>
    </dgm:pt>
    <dgm:pt modelId="{D486DBE6-A56E-4465-B998-9955DF650C08}">
      <dgm:prSet phldrT="[Text]" custT="1"/>
      <dgm:spPr/>
      <dgm:t>
        <a:bodyPr/>
        <a:lstStyle/>
        <a:p>
          <a:r>
            <a:rPr lang="en-US" altLang="zh-CN" sz="2400" dirty="0" smtClean="0">
              <a:solidFill>
                <a:prstClr val="black"/>
              </a:solidFill>
              <a:ea typeface="等线" panose="02010600030101010101" pitchFamily="2" charset="-122"/>
            </a:rPr>
            <a:t>We address the problem of triangle counting in directed graphs with differential privacy.</a:t>
          </a:r>
          <a:endParaRPr lang="en-US" sz="2400" dirty="0"/>
        </a:p>
      </dgm:t>
    </dgm:pt>
    <dgm:pt modelId="{4C26BF53-90FC-476B-98D8-DD1ED6DBC1F5}" type="parTrans" cxnId="{A378509A-C700-4D69-8A4A-AFB91FEDE9DB}">
      <dgm:prSet/>
      <dgm:spPr/>
      <dgm:t>
        <a:bodyPr/>
        <a:lstStyle/>
        <a:p>
          <a:endParaRPr lang="en-US"/>
        </a:p>
      </dgm:t>
    </dgm:pt>
    <dgm:pt modelId="{13086EC6-2DC3-447D-8358-8FE535801BBE}" type="sibTrans" cxnId="{A378509A-C700-4D69-8A4A-AFB91FEDE9DB}">
      <dgm:prSet/>
      <dgm:spPr/>
      <dgm:t>
        <a:bodyPr/>
        <a:lstStyle/>
        <a:p>
          <a:endParaRPr lang="en-US"/>
        </a:p>
      </dgm:t>
    </dgm:pt>
    <dgm:pt modelId="{0C745780-7E2D-444D-A637-A694BEC59FDC}">
      <dgm:prSet phldrT="[Text]"/>
      <dgm:spPr>
        <a:solidFill>
          <a:srgbClr val="004EA2"/>
        </a:solidFill>
      </dgm:spPr>
      <dgm:t>
        <a:bodyPr/>
        <a:lstStyle/>
        <a:p>
          <a:endParaRPr lang="en-US" dirty="0"/>
        </a:p>
      </dgm:t>
    </dgm:pt>
    <dgm:pt modelId="{B770FF19-42B5-4C2A-8022-D7D3001B8D8D}" type="parTrans" cxnId="{6FAB0B31-FC24-4381-9845-6F1A45311F98}">
      <dgm:prSet/>
      <dgm:spPr/>
      <dgm:t>
        <a:bodyPr/>
        <a:lstStyle/>
        <a:p>
          <a:endParaRPr lang="en-US"/>
        </a:p>
      </dgm:t>
    </dgm:pt>
    <dgm:pt modelId="{47106F80-56D4-485F-A2EC-3AC0AEB87338}" type="sibTrans" cxnId="{6FAB0B31-FC24-4381-9845-6F1A45311F98}">
      <dgm:prSet/>
      <dgm:spPr/>
      <dgm:t>
        <a:bodyPr/>
        <a:lstStyle/>
        <a:p>
          <a:endParaRPr lang="en-US"/>
        </a:p>
      </dgm:t>
    </dgm:pt>
    <dgm:pt modelId="{B6F56487-3DC4-4ABD-A955-2008D1DB53B3}">
      <dgm:prSet phldrT="[Text]" custT="1"/>
      <dgm:spPr/>
      <dgm:t>
        <a:bodyPr/>
        <a:lstStyle/>
        <a:p>
          <a:r>
            <a:rPr lang="en-US" altLang="zh-CN" sz="2400" dirty="0" smtClean="0">
              <a:solidFill>
                <a:prstClr val="black"/>
              </a:solidFill>
              <a:ea typeface="等线" panose="02010600030101010101" pitchFamily="2" charset="-122"/>
            </a:rPr>
            <a:t>We propose a centralized algorithm with differential privacy guarantees. </a:t>
          </a:r>
          <a:endParaRPr lang="en-US" sz="2400" dirty="0"/>
        </a:p>
      </dgm:t>
    </dgm:pt>
    <dgm:pt modelId="{7B9CC8D0-3C35-4B1D-91C3-FB8AE82C38EE}" type="parTrans" cxnId="{A8D33807-6B68-401C-BA2D-F9FE3E1CE567}">
      <dgm:prSet/>
      <dgm:spPr/>
      <dgm:t>
        <a:bodyPr/>
        <a:lstStyle/>
        <a:p>
          <a:endParaRPr lang="en-US"/>
        </a:p>
      </dgm:t>
    </dgm:pt>
    <dgm:pt modelId="{765262D5-C602-4162-A1F6-E23C48E63990}" type="sibTrans" cxnId="{A8D33807-6B68-401C-BA2D-F9FE3E1CE567}">
      <dgm:prSet/>
      <dgm:spPr/>
      <dgm:t>
        <a:bodyPr/>
        <a:lstStyle/>
        <a:p>
          <a:endParaRPr lang="en-US"/>
        </a:p>
      </dgm:t>
    </dgm:pt>
    <dgm:pt modelId="{A5D5D170-C747-402B-A0ED-1C50B210D139}">
      <dgm:prSet phldrT="[Text]"/>
      <dgm:spPr>
        <a:solidFill>
          <a:srgbClr val="004EA2"/>
        </a:solidFill>
      </dgm:spPr>
      <dgm:t>
        <a:bodyPr/>
        <a:lstStyle/>
        <a:p>
          <a:endParaRPr lang="en-US" dirty="0"/>
        </a:p>
      </dgm:t>
    </dgm:pt>
    <dgm:pt modelId="{F7F46F3D-9DA6-4A08-932D-D1E207BB54D5}" type="parTrans" cxnId="{8D5240D7-39CD-46ED-9AF2-34BF5D8CA302}">
      <dgm:prSet/>
      <dgm:spPr/>
      <dgm:t>
        <a:bodyPr/>
        <a:lstStyle/>
        <a:p>
          <a:endParaRPr lang="en-US"/>
        </a:p>
      </dgm:t>
    </dgm:pt>
    <dgm:pt modelId="{A14F9656-F3F3-402A-8BA3-6DF88D3558CC}" type="sibTrans" cxnId="{8D5240D7-39CD-46ED-9AF2-34BF5D8CA302}">
      <dgm:prSet/>
      <dgm:spPr/>
      <dgm:t>
        <a:bodyPr/>
        <a:lstStyle/>
        <a:p>
          <a:endParaRPr lang="en-US"/>
        </a:p>
      </dgm:t>
    </dgm:pt>
    <dgm:pt modelId="{FC686843-72F9-45A8-98E5-CE99C68D20A3}">
      <dgm:prSet phldrT="[Text]" custT="1"/>
      <dgm:spPr/>
      <dgm:t>
        <a:bodyPr/>
        <a:lstStyle/>
        <a:p>
          <a:r>
            <a:rPr lang="en-US" altLang="zh-CN" sz="2400" dirty="0" smtClean="0">
              <a:solidFill>
                <a:prstClr val="black"/>
              </a:solidFill>
              <a:ea typeface="等线" panose="02010600030101010101" pitchFamily="2" charset="-122"/>
            </a:rPr>
            <a:t>We develop a locally differentially private algorithm.</a:t>
          </a:r>
          <a:endParaRPr lang="en-US" sz="2400" dirty="0"/>
        </a:p>
      </dgm:t>
    </dgm:pt>
    <dgm:pt modelId="{0A79C2DB-E2DD-49FA-BE12-6234B20F767F}" type="parTrans" cxnId="{2EA2C5CA-5B1A-4D16-842E-B14C48C6B795}">
      <dgm:prSet/>
      <dgm:spPr/>
      <dgm:t>
        <a:bodyPr/>
        <a:lstStyle/>
        <a:p>
          <a:endParaRPr lang="en-US"/>
        </a:p>
      </dgm:t>
    </dgm:pt>
    <dgm:pt modelId="{A62675E6-B0A0-4D00-9619-58D10533354E}" type="sibTrans" cxnId="{2EA2C5CA-5B1A-4D16-842E-B14C48C6B795}">
      <dgm:prSet/>
      <dgm:spPr/>
      <dgm:t>
        <a:bodyPr/>
        <a:lstStyle/>
        <a:p>
          <a:endParaRPr lang="en-US"/>
        </a:p>
      </dgm:t>
    </dgm:pt>
    <dgm:pt modelId="{4145CF28-89ED-624F-ACD1-01EC4C86FF8A}">
      <dgm:prSet/>
      <dgm:spPr>
        <a:solidFill>
          <a:srgbClr val="004EA2"/>
        </a:solidFill>
      </dgm:spPr>
      <dgm:t>
        <a:bodyPr/>
        <a:lstStyle/>
        <a:p>
          <a:endParaRPr lang="zh-CN" altLang="en-US" dirty="0"/>
        </a:p>
      </dgm:t>
    </dgm:pt>
    <dgm:pt modelId="{3DD21443-EA37-944A-90A4-343553976DF0}" type="parTrans" cxnId="{78683D37-107C-1948-9C24-6830C9F29033}">
      <dgm:prSet/>
      <dgm:spPr/>
      <dgm:t>
        <a:bodyPr/>
        <a:lstStyle/>
        <a:p>
          <a:endParaRPr lang="zh-CN" altLang="en-US"/>
        </a:p>
      </dgm:t>
    </dgm:pt>
    <dgm:pt modelId="{10531681-208B-C94D-B2CB-E3D9F74A62F6}" type="sibTrans" cxnId="{78683D37-107C-1948-9C24-6830C9F29033}">
      <dgm:prSet/>
      <dgm:spPr/>
      <dgm:t>
        <a:bodyPr/>
        <a:lstStyle/>
        <a:p>
          <a:endParaRPr lang="zh-CN" altLang="en-US"/>
        </a:p>
      </dgm:t>
    </dgm:pt>
    <dgm:pt modelId="{711A7742-E4E5-B748-804C-572DC764AC98}">
      <dgm:prSet custT="1"/>
      <dgm:spPr/>
      <dgm:t>
        <a:bodyPr/>
        <a:lstStyle/>
        <a:p>
          <a:r>
            <a:rPr lang="en-US" altLang="zh-CN" sz="2400" dirty="0" smtClean="0">
              <a:solidFill>
                <a:prstClr val="black"/>
              </a:solidFill>
              <a:ea typeface="等线" panose="02010600030101010101" pitchFamily="2" charset="-122"/>
            </a:rPr>
            <a:t>We conduct </a:t>
          </a:r>
          <a:r>
            <a:rPr lang="en-US" altLang="zh-CN" sz="2400" dirty="0" smtClean="0">
              <a:ea typeface="等线" panose="02010600030101010101" pitchFamily="2" charset="-122"/>
            </a:rPr>
            <a:t>comprehensive experiments </a:t>
          </a:r>
          <a:r>
            <a:rPr lang="en-US" altLang="zh-CN" sz="2400" dirty="0" smtClean="0">
              <a:solidFill>
                <a:prstClr val="black"/>
              </a:solidFill>
              <a:ea typeface="等线" panose="02010600030101010101" pitchFamily="2" charset="-122"/>
            </a:rPr>
            <a:t>on six real-world datasets. </a:t>
          </a:r>
          <a:endParaRPr lang="zh-CN" altLang="en-US" sz="2400" dirty="0"/>
        </a:p>
      </dgm:t>
    </dgm:pt>
    <dgm:pt modelId="{D51A98D9-039E-C04A-84F3-78B42B46CBD2}" type="parTrans" cxnId="{3BE3A20D-0013-FE42-AC2A-30AA707A4C6C}">
      <dgm:prSet/>
      <dgm:spPr/>
      <dgm:t>
        <a:bodyPr/>
        <a:lstStyle/>
        <a:p>
          <a:endParaRPr lang="zh-CN" altLang="en-US"/>
        </a:p>
      </dgm:t>
    </dgm:pt>
    <dgm:pt modelId="{153EF74E-222E-F444-91A8-FF9C38E318E0}" type="sibTrans" cxnId="{3BE3A20D-0013-FE42-AC2A-30AA707A4C6C}">
      <dgm:prSet/>
      <dgm:spPr/>
      <dgm:t>
        <a:bodyPr/>
        <a:lstStyle/>
        <a:p>
          <a:endParaRPr lang="zh-CN" altLang="en-US"/>
        </a:p>
      </dgm:t>
    </dgm:pt>
    <dgm:pt modelId="{D6824487-8CBE-40CA-A4BE-F95C25E99C0B}" type="pres">
      <dgm:prSet presAssocID="{4483A205-7F4A-4058-BE64-11C39FF98B1B}" presName="linearFlow" presStyleCnt="0">
        <dgm:presLayoutVars>
          <dgm:dir/>
          <dgm:animLvl val="lvl"/>
          <dgm:resizeHandles val="exact"/>
        </dgm:presLayoutVars>
      </dgm:prSet>
      <dgm:spPr/>
      <dgm:t>
        <a:bodyPr/>
        <a:lstStyle/>
        <a:p>
          <a:endParaRPr lang="zh-CN" altLang="en-US"/>
        </a:p>
      </dgm:t>
    </dgm:pt>
    <dgm:pt modelId="{980D94EF-8A4C-4B12-B30B-1F98AE622281}" type="pres">
      <dgm:prSet presAssocID="{F8236C07-701F-4F89-86FE-63F5E8DB4AE1}" presName="composite" presStyleCnt="0"/>
      <dgm:spPr/>
    </dgm:pt>
    <dgm:pt modelId="{B0E7FF6B-0A23-4FAE-B88A-6DF4889687B8}" type="pres">
      <dgm:prSet presAssocID="{F8236C07-701F-4F89-86FE-63F5E8DB4AE1}" presName="parentText" presStyleLbl="alignNode1" presStyleIdx="0" presStyleCnt="4">
        <dgm:presLayoutVars>
          <dgm:chMax val="1"/>
          <dgm:bulletEnabled val="1"/>
        </dgm:presLayoutVars>
      </dgm:prSet>
      <dgm:spPr/>
      <dgm:t>
        <a:bodyPr/>
        <a:lstStyle/>
        <a:p>
          <a:endParaRPr lang="zh-CN" altLang="en-US"/>
        </a:p>
      </dgm:t>
    </dgm:pt>
    <dgm:pt modelId="{8316710B-44E6-4485-9BB1-EDB43AC63541}" type="pres">
      <dgm:prSet presAssocID="{F8236C07-701F-4F89-86FE-63F5E8DB4AE1}" presName="descendantText" presStyleLbl="alignAcc1" presStyleIdx="0" presStyleCnt="4">
        <dgm:presLayoutVars>
          <dgm:bulletEnabled val="1"/>
        </dgm:presLayoutVars>
      </dgm:prSet>
      <dgm:spPr/>
      <dgm:t>
        <a:bodyPr/>
        <a:lstStyle/>
        <a:p>
          <a:endParaRPr lang="zh-CN" altLang="en-US"/>
        </a:p>
      </dgm:t>
    </dgm:pt>
    <dgm:pt modelId="{ECA3A637-6B79-4CF9-B7C4-6D781CDB9ED9}" type="pres">
      <dgm:prSet presAssocID="{83AE8349-38AD-4C64-9E67-F31E513E0505}" presName="sp" presStyleCnt="0"/>
      <dgm:spPr/>
    </dgm:pt>
    <dgm:pt modelId="{19A6F187-0E9A-4170-842D-5E663619C146}" type="pres">
      <dgm:prSet presAssocID="{0C745780-7E2D-444D-A637-A694BEC59FDC}" presName="composite" presStyleCnt="0"/>
      <dgm:spPr/>
    </dgm:pt>
    <dgm:pt modelId="{9896CC94-8431-40B5-905E-012149528BAF}" type="pres">
      <dgm:prSet presAssocID="{0C745780-7E2D-444D-A637-A694BEC59FDC}" presName="parentText" presStyleLbl="alignNode1" presStyleIdx="1" presStyleCnt="4">
        <dgm:presLayoutVars>
          <dgm:chMax val="1"/>
          <dgm:bulletEnabled val="1"/>
        </dgm:presLayoutVars>
      </dgm:prSet>
      <dgm:spPr/>
      <dgm:t>
        <a:bodyPr/>
        <a:lstStyle/>
        <a:p>
          <a:endParaRPr lang="zh-CN" altLang="en-US"/>
        </a:p>
      </dgm:t>
    </dgm:pt>
    <dgm:pt modelId="{BB61295A-8AC7-4D2D-8FD8-5D7CC8CA37BC}" type="pres">
      <dgm:prSet presAssocID="{0C745780-7E2D-444D-A637-A694BEC59FDC}" presName="descendantText" presStyleLbl="alignAcc1" presStyleIdx="1" presStyleCnt="4">
        <dgm:presLayoutVars>
          <dgm:bulletEnabled val="1"/>
        </dgm:presLayoutVars>
      </dgm:prSet>
      <dgm:spPr/>
      <dgm:t>
        <a:bodyPr/>
        <a:lstStyle/>
        <a:p>
          <a:endParaRPr lang="zh-CN" altLang="en-US"/>
        </a:p>
      </dgm:t>
    </dgm:pt>
    <dgm:pt modelId="{C511AB3A-8BB4-467A-90FA-7B2B444405D1}" type="pres">
      <dgm:prSet presAssocID="{47106F80-56D4-485F-A2EC-3AC0AEB87338}" presName="sp" presStyleCnt="0"/>
      <dgm:spPr/>
    </dgm:pt>
    <dgm:pt modelId="{03C73AB0-86DF-44BA-BAD8-271ABBF40B29}" type="pres">
      <dgm:prSet presAssocID="{A5D5D170-C747-402B-A0ED-1C50B210D139}" presName="composite" presStyleCnt="0"/>
      <dgm:spPr/>
    </dgm:pt>
    <dgm:pt modelId="{5B341EF4-AAD9-496B-8A7F-52BAEC0CD1AD}" type="pres">
      <dgm:prSet presAssocID="{A5D5D170-C747-402B-A0ED-1C50B210D139}" presName="parentText" presStyleLbl="alignNode1" presStyleIdx="2" presStyleCnt="4" custLinFactNeighborY="5073">
        <dgm:presLayoutVars>
          <dgm:chMax val="1"/>
          <dgm:bulletEnabled val="1"/>
        </dgm:presLayoutVars>
      </dgm:prSet>
      <dgm:spPr/>
      <dgm:t>
        <a:bodyPr/>
        <a:lstStyle/>
        <a:p>
          <a:endParaRPr lang="zh-CN" altLang="en-US"/>
        </a:p>
      </dgm:t>
    </dgm:pt>
    <dgm:pt modelId="{6680873A-0743-4299-8DA2-EA2CC02FBC9E}" type="pres">
      <dgm:prSet presAssocID="{A5D5D170-C747-402B-A0ED-1C50B210D139}" presName="descendantText" presStyleLbl="alignAcc1" presStyleIdx="2" presStyleCnt="4" custLinFactNeighborY="7804">
        <dgm:presLayoutVars>
          <dgm:bulletEnabled val="1"/>
        </dgm:presLayoutVars>
      </dgm:prSet>
      <dgm:spPr/>
      <dgm:t>
        <a:bodyPr/>
        <a:lstStyle/>
        <a:p>
          <a:endParaRPr lang="zh-CN" altLang="en-US"/>
        </a:p>
      </dgm:t>
    </dgm:pt>
    <dgm:pt modelId="{2DE77582-D744-9F4E-AD2A-8A157F7AAC9C}" type="pres">
      <dgm:prSet presAssocID="{A14F9656-F3F3-402A-8BA3-6DF88D3558CC}" presName="sp" presStyleCnt="0"/>
      <dgm:spPr/>
    </dgm:pt>
    <dgm:pt modelId="{F62D8314-7E61-934F-AD84-AFCF64A84A0A}" type="pres">
      <dgm:prSet presAssocID="{4145CF28-89ED-624F-ACD1-01EC4C86FF8A}" presName="composite" presStyleCnt="0"/>
      <dgm:spPr/>
    </dgm:pt>
    <dgm:pt modelId="{746CD54E-9CCD-6A48-9B0D-AC384348FEDC}" type="pres">
      <dgm:prSet presAssocID="{4145CF28-89ED-624F-ACD1-01EC4C86FF8A}" presName="parentText" presStyleLbl="alignNode1" presStyleIdx="3" presStyleCnt="4" custScaleY="92139" custLinFactNeighborY="7262">
        <dgm:presLayoutVars>
          <dgm:chMax val="1"/>
          <dgm:bulletEnabled val="1"/>
        </dgm:presLayoutVars>
      </dgm:prSet>
      <dgm:spPr/>
      <dgm:t>
        <a:bodyPr/>
        <a:lstStyle/>
        <a:p>
          <a:endParaRPr lang="zh-CN" altLang="en-US"/>
        </a:p>
      </dgm:t>
    </dgm:pt>
    <dgm:pt modelId="{0266B776-85FE-2C44-9E18-42206D76982F}" type="pres">
      <dgm:prSet presAssocID="{4145CF28-89ED-624F-ACD1-01EC4C86FF8A}" presName="descendantText" presStyleLbl="alignAcc1" presStyleIdx="3" presStyleCnt="4" custScaleY="100002" custLinFactNeighborY="19073">
        <dgm:presLayoutVars>
          <dgm:bulletEnabled val="1"/>
        </dgm:presLayoutVars>
      </dgm:prSet>
      <dgm:spPr/>
      <dgm:t>
        <a:bodyPr/>
        <a:lstStyle/>
        <a:p>
          <a:endParaRPr lang="zh-CN" altLang="en-US"/>
        </a:p>
      </dgm:t>
    </dgm:pt>
  </dgm:ptLst>
  <dgm:cxnLst>
    <dgm:cxn modelId="{2EA2C5CA-5B1A-4D16-842E-B14C48C6B795}" srcId="{A5D5D170-C747-402B-A0ED-1C50B210D139}" destId="{FC686843-72F9-45A8-98E5-CE99C68D20A3}" srcOrd="0" destOrd="0" parTransId="{0A79C2DB-E2DD-49FA-BE12-6234B20F767F}" sibTransId="{A62675E6-B0A0-4D00-9619-58D10533354E}"/>
    <dgm:cxn modelId="{D119BC97-CD6B-49AC-B1F3-F8EA37E3E2B6}" type="presOf" srcId="{B6F56487-3DC4-4ABD-A955-2008D1DB53B3}" destId="{BB61295A-8AC7-4D2D-8FD8-5D7CC8CA37BC}" srcOrd="0" destOrd="0" presId="urn:microsoft.com/office/officeart/2005/8/layout/chevron2"/>
    <dgm:cxn modelId="{C27D2F7D-DD37-4620-B4B2-EE3A26626B15}" type="presOf" srcId="{A5D5D170-C747-402B-A0ED-1C50B210D139}" destId="{5B341EF4-AAD9-496B-8A7F-52BAEC0CD1AD}" srcOrd="0" destOrd="0" presId="urn:microsoft.com/office/officeart/2005/8/layout/chevron2"/>
    <dgm:cxn modelId="{A2D15658-25DB-4387-B329-20D56816722D}" type="presOf" srcId="{0C745780-7E2D-444D-A637-A694BEC59FDC}" destId="{9896CC94-8431-40B5-905E-012149528BAF}" srcOrd="0" destOrd="0" presId="urn:microsoft.com/office/officeart/2005/8/layout/chevron2"/>
    <dgm:cxn modelId="{8D5240D7-39CD-46ED-9AF2-34BF5D8CA302}" srcId="{4483A205-7F4A-4058-BE64-11C39FF98B1B}" destId="{A5D5D170-C747-402B-A0ED-1C50B210D139}" srcOrd="2" destOrd="0" parTransId="{F7F46F3D-9DA6-4A08-932D-D1E207BB54D5}" sibTransId="{A14F9656-F3F3-402A-8BA3-6DF88D3558CC}"/>
    <dgm:cxn modelId="{72A0AFD3-A97D-44F6-9ACC-5D4849820BB3}" type="presOf" srcId="{F8236C07-701F-4F89-86FE-63F5E8DB4AE1}" destId="{B0E7FF6B-0A23-4FAE-B88A-6DF4889687B8}" srcOrd="0" destOrd="0" presId="urn:microsoft.com/office/officeart/2005/8/layout/chevron2"/>
    <dgm:cxn modelId="{B559F58D-297F-1E45-BA5D-CB544A233246}" type="presOf" srcId="{4145CF28-89ED-624F-ACD1-01EC4C86FF8A}" destId="{746CD54E-9CCD-6A48-9B0D-AC384348FEDC}" srcOrd="0" destOrd="0" presId="urn:microsoft.com/office/officeart/2005/8/layout/chevron2"/>
    <dgm:cxn modelId="{16B69B26-7841-45FA-A50B-D7A135A0B7C6}" type="presOf" srcId="{4483A205-7F4A-4058-BE64-11C39FF98B1B}" destId="{D6824487-8CBE-40CA-A4BE-F95C25E99C0B}" srcOrd="0" destOrd="0" presId="urn:microsoft.com/office/officeart/2005/8/layout/chevron2"/>
    <dgm:cxn modelId="{3988484F-A662-4D4C-B72A-B33EBD64E614}" type="presOf" srcId="{711A7742-E4E5-B748-804C-572DC764AC98}" destId="{0266B776-85FE-2C44-9E18-42206D76982F}" srcOrd="0" destOrd="0" presId="urn:microsoft.com/office/officeart/2005/8/layout/chevron2"/>
    <dgm:cxn modelId="{1ED9E6F3-0BAE-4F56-BC47-A42D37BD2521}" srcId="{4483A205-7F4A-4058-BE64-11C39FF98B1B}" destId="{F8236C07-701F-4F89-86FE-63F5E8DB4AE1}" srcOrd="0" destOrd="0" parTransId="{9FB1371B-B49E-46DC-AF25-E60A219EFC89}" sibTransId="{83AE8349-38AD-4C64-9E67-F31E513E0505}"/>
    <dgm:cxn modelId="{307F18D0-F475-4782-9540-975B8513EA63}" type="presOf" srcId="{D486DBE6-A56E-4465-B998-9955DF650C08}" destId="{8316710B-44E6-4485-9BB1-EDB43AC63541}" srcOrd="0" destOrd="0" presId="urn:microsoft.com/office/officeart/2005/8/layout/chevron2"/>
    <dgm:cxn modelId="{FC3CAD55-9A0A-4A8D-BC8C-6F55FA42E291}" type="presOf" srcId="{FC686843-72F9-45A8-98E5-CE99C68D20A3}" destId="{6680873A-0743-4299-8DA2-EA2CC02FBC9E}" srcOrd="0" destOrd="0" presId="urn:microsoft.com/office/officeart/2005/8/layout/chevron2"/>
    <dgm:cxn modelId="{A378509A-C700-4D69-8A4A-AFB91FEDE9DB}" srcId="{F8236C07-701F-4F89-86FE-63F5E8DB4AE1}" destId="{D486DBE6-A56E-4465-B998-9955DF650C08}" srcOrd="0" destOrd="0" parTransId="{4C26BF53-90FC-476B-98D8-DD1ED6DBC1F5}" sibTransId="{13086EC6-2DC3-447D-8358-8FE535801BBE}"/>
    <dgm:cxn modelId="{78683D37-107C-1948-9C24-6830C9F29033}" srcId="{4483A205-7F4A-4058-BE64-11C39FF98B1B}" destId="{4145CF28-89ED-624F-ACD1-01EC4C86FF8A}" srcOrd="3" destOrd="0" parTransId="{3DD21443-EA37-944A-90A4-343553976DF0}" sibTransId="{10531681-208B-C94D-B2CB-E3D9F74A62F6}"/>
    <dgm:cxn modelId="{6FAB0B31-FC24-4381-9845-6F1A45311F98}" srcId="{4483A205-7F4A-4058-BE64-11C39FF98B1B}" destId="{0C745780-7E2D-444D-A637-A694BEC59FDC}" srcOrd="1" destOrd="0" parTransId="{B770FF19-42B5-4C2A-8022-D7D3001B8D8D}" sibTransId="{47106F80-56D4-485F-A2EC-3AC0AEB87338}"/>
    <dgm:cxn modelId="{3BE3A20D-0013-FE42-AC2A-30AA707A4C6C}" srcId="{4145CF28-89ED-624F-ACD1-01EC4C86FF8A}" destId="{711A7742-E4E5-B748-804C-572DC764AC98}" srcOrd="0" destOrd="0" parTransId="{D51A98D9-039E-C04A-84F3-78B42B46CBD2}" sibTransId="{153EF74E-222E-F444-91A8-FF9C38E318E0}"/>
    <dgm:cxn modelId="{A8D33807-6B68-401C-BA2D-F9FE3E1CE567}" srcId="{0C745780-7E2D-444D-A637-A694BEC59FDC}" destId="{B6F56487-3DC4-4ABD-A955-2008D1DB53B3}" srcOrd="0" destOrd="0" parTransId="{7B9CC8D0-3C35-4B1D-91C3-FB8AE82C38EE}" sibTransId="{765262D5-C602-4162-A1F6-E23C48E63990}"/>
    <dgm:cxn modelId="{DFC1A9C2-EBE6-4DFB-862F-BFB246344526}" type="presParOf" srcId="{D6824487-8CBE-40CA-A4BE-F95C25E99C0B}" destId="{980D94EF-8A4C-4B12-B30B-1F98AE622281}" srcOrd="0" destOrd="0" presId="urn:microsoft.com/office/officeart/2005/8/layout/chevron2"/>
    <dgm:cxn modelId="{F3AC1768-EC7C-4CE7-8A8A-329EAA356510}" type="presParOf" srcId="{980D94EF-8A4C-4B12-B30B-1F98AE622281}" destId="{B0E7FF6B-0A23-4FAE-B88A-6DF4889687B8}" srcOrd="0" destOrd="0" presId="urn:microsoft.com/office/officeart/2005/8/layout/chevron2"/>
    <dgm:cxn modelId="{4BBDD78A-773E-4E92-A654-FB42E24F5841}" type="presParOf" srcId="{980D94EF-8A4C-4B12-B30B-1F98AE622281}" destId="{8316710B-44E6-4485-9BB1-EDB43AC63541}" srcOrd="1" destOrd="0" presId="urn:microsoft.com/office/officeart/2005/8/layout/chevron2"/>
    <dgm:cxn modelId="{3CA9B842-5656-4A02-AD04-914994894085}" type="presParOf" srcId="{D6824487-8CBE-40CA-A4BE-F95C25E99C0B}" destId="{ECA3A637-6B79-4CF9-B7C4-6D781CDB9ED9}" srcOrd="1" destOrd="0" presId="urn:microsoft.com/office/officeart/2005/8/layout/chevron2"/>
    <dgm:cxn modelId="{688DB262-06ED-4C68-A549-8850703A41D2}" type="presParOf" srcId="{D6824487-8CBE-40CA-A4BE-F95C25E99C0B}" destId="{19A6F187-0E9A-4170-842D-5E663619C146}" srcOrd="2" destOrd="0" presId="urn:microsoft.com/office/officeart/2005/8/layout/chevron2"/>
    <dgm:cxn modelId="{7B45A4C0-A517-4EBB-AF88-B3ED090CC5E8}" type="presParOf" srcId="{19A6F187-0E9A-4170-842D-5E663619C146}" destId="{9896CC94-8431-40B5-905E-012149528BAF}" srcOrd="0" destOrd="0" presId="urn:microsoft.com/office/officeart/2005/8/layout/chevron2"/>
    <dgm:cxn modelId="{6F25CCFC-C9CC-4B81-96EE-2C2AA61DC4DA}" type="presParOf" srcId="{19A6F187-0E9A-4170-842D-5E663619C146}" destId="{BB61295A-8AC7-4D2D-8FD8-5D7CC8CA37BC}" srcOrd="1" destOrd="0" presId="urn:microsoft.com/office/officeart/2005/8/layout/chevron2"/>
    <dgm:cxn modelId="{CBFEAE06-9123-44BF-8CBF-84EE8397CF35}" type="presParOf" srcId="{D6824487-8CBE-40CA-A4BE-F95C25E99C0B}" destId="{C511AB3A-8BB4-467A-90FA-7B2B444405D1}" srcOrd="3" destOrd="0" presId="urn:microsoft.com/office/officeart/2005/8/layout/chevron2"/>
    <dgm:cxn modelId="{29BE5656-8C77-434C-A65E-4DB6A09EC966}" type="presParOf" srcId="{D6824487-8CBE-40CA-A4BE-F95C25E99C0B}" destId="{03C73AB0-86DF-44BA-BAD8-271ABBF40B29}" srcOrd="4" destOrd="0" presId="urn:microsoft.com/office/officeart/2005/8/layout/chevron2"/>
    <dgm:cxn modelId="{1A59A0A3-B79E-44C8-BC19-F32F5369D0DE}" type="presParOf" srcId="{03C73AB0-86DF-44BA-BAD8-271ABBF40B29}" destId="{5B341EF4-AAD9-496B-8A7F-52BAEC0CD1AD}" srcOrd="0" destOrd="0" presId="urn:microsoft.com/office/officeart/2005/8/layout/chevron2"/>
    <dgm:cxn modelId="{126CB523-F16E-47D8-9C94-0951E991DEB6}" type="presParOf" srcId="{03C73AB0-86DF-44BA-BAD8-271ABBF40B29}" destId="{6680873A-0743-4299-8DA2-EA2CC02FBC9E}" srcOrd="1" destOrd="0" presId="urn:microsoft.com/office/officeart/2005/8/layout/chevron2"/>
    <dgm:cxn modelId="{2D86DE1B-6B22-9D45-BD2D-5A40FF7EEE9B}" type="presParOf" srcId="{D6824487-8CBE-40CA-A4BE-F95C25E99C0B}" destId="{2DE77582-D744-9F4E-AD2A-8A157F7AAC9C}" srcOrd="5" destOrd="0" presId="urn:microsoft.com/office/officeart/2005/8/layout/chevron2"/>
    <dgm:cxn modelId="{F0E868CA-9411-4F4C-91EF-4FAF60E43B0C}" type="presParOf" srcId="{D6824487-8CBE-40CA-A4BE-F95C25E99C0B}" destId="{F62D8314-7E61-934F-AD84-AFCF64A84A0A}" srcOrd="6" destOrd="0" presId="urn:microsoft.com/office/officeart/2005/8/layout/chevron2"/>
    <dgm:cxn modelId="{A221AC5C-44BA-8F4C-8F55-7369DE9D220B}" type="presParOf" srcId="{F62D8314-7E61-934F-AD84-AFCF64A84A0A}" destId="{746CD54E-9CCD-6A48-9B0D-AC384348FEDC}" srcOrd="0" destOrd="0" presId="urn:microsoft.com/office/officeart/2005/8/layout/chevron2"/>
    <dgm:cxn modelId="{956C11B8-9DE8-6A47-BCAE-1391B43CAB2F}" type="presParOf" srcId="{F62D8314-7E61-934F-AD84-AFCF64A84A0A}" destId="{0266B776-85FE-2C44-9E18-42206D76982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83A205-7F4A-4058-BE64-11C39FF98B1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8236C07-701F-4F89-86FE-63F5E8DB4AE1}">
      <dgm:prSet phldrT="[Text]"/>
      <dgm:spPr>
        <a:solidFill>
          <a:srgbClr val="004EA2"/>
        </a:solidFill>
      </dgm:spPr>
      <dgm:t>
        <a:bodyPr/>
        <a:lstStyle/>
        <a:p>
          <a:endParaRPr lang="en-US" dirty="0"/>
        </a:p>
      </dgm:t>
    </dgm:pt>
    <dgm:pt modelId="{9FB1371B-B49E-46DC-AF25-E60A219EFC89}" type="parTrans" cxnId="{1ED9E6F3-0BAE-4F56-BC47-A42D37BD2521}">
      <dgm:prSet/>
      <dgm:spPr/>
      <dgm:t>
        <a:bodyPr/>
        <a:lstStyle/>
        <a:p>
          <a:endParaRPr lang="en-US"/>
        </a:p>
      </dgm:t>
    </dgm:pt>
    <dgm:pt modelId="{83AE8349-38AD-4C64-9E67-F31E513E0505}" type="sibTrans" cxnId="{1ED9E6F3-0BAE-4F56-BC47-A42D37BD2521}">
      <dgm:prSet/>
      <dgm:spPr/>
      <dgm:t>
        <a:bodyPr/>
        <a:lstStyle/>
        <a:p>
          <a:endParaRPr lang="en-US"/>
        </a:p>
      </dgm:t>
    </dgm:pt>
    <dgm:pt modelId="{D486DBE6-A56E-4465-B998-9955DF650C08}">
      <dgm:prSet phldrT="[Text]" custT="1"/>
      <dgm:spPr/>
      <dgm:t>
        <a:bodyPr/>
        <a:lstStyle/>
        <a:p>
          <a:r>
            <a:rPr lang="en-US" altLang="zh-CN" sz="2400" dirty="0"/>
            <a:t>We </a:t>
          </a:r>
          <a:r>
            <a:rPr lang="en" altLang="zh-CN" sz="2400" dirty="0" smtClean="0"/>
            <a:t>study </a:t>
          </a:r>
          <a:r>
            <a:rPr lang="en" altLang="zh-CN" sz="2400" dirty="0"/>
            <a:t>the </a:t>
          </a:r>
          <a:r>
            <a:rPr lang="en" altLang="zh-CN" sz="2400" dirty="0" smtClean="0"/>
            <a:t>privacy-preserving tiangle counting problem in directed graphs.</a:t>
          </a:r>
          <a:endParaRPr lang="en-US" sz="2400" dirty="0"/>
        </a:p>
      </dgm:t>
    </dgm:pt>
    <dgm:pt modelId="{4C26BF53-90FC-476B-98D8-DD1ED6DBC1F5}" type="parTrans" cxnId="{A378509A-C700-4D69-8A4A-AFB91FEDE9DB}">
      <dgm:prSet/>
      <dgm:spPr/>
      <dgm:t>
        <a:bodyPr/>
        <a:lstStyle/>
        <a:p>
          <a:endParaRPr lang="en-US"/>
        </a:p>
      </dgm:t>
    </dgm:pt>
    <dgm:pt modelId="{13086EC6-2DC3-447D-8358-8FE535801BBE}" type="sibTrans" cxnId="{A378509A-C700-4D69-8A4A-AFB91FEDE9DB}">
      <dgm:prSet/>
      <dgm:spPr/>
      <dgm:t>
        <a:bodyPr/>
        <a:lstStyle/>
        <a:p>
          <a:endParaRPr lang="en-US"/>
        </a:p>
      </dgm:t>
    </dgm:pt>
    <dgm:pt modelId="{0C745780-7E2D-444D-A637-A694BEC59FDC}">
      <dgm:prSet phldrT="[Text]"/>
      <dgm:spPr>
        <a:solidFill>
          <a:srgbClr val="004EA2"/>
        </a:solidFill>
      </dgm:spPr>
      <dgm:t>
        <a:bodyPr/>
        <a:lstStyle/>
        <a:p>
          <a:endParaRPr lang="en-US" dirty="0"/>
        </a:p>
      </dgm:t>
    </dgm:pt>
    <dgm:pt modelId="{B770FF19-42B5-4C2A-8022-D7D3001B8D8D}" type="parTrans" cxnId="{6FAB0B31-FC24-4381-9845-6F1A45311F98}">
      <dgm:prSet/>
      <dgm:spPr/>
      <dgm:t>
        <a:bodyPr/>
        <a:lstStyle/>
        <a:p>
          <a:endParaRPr lang="en-US"/>
        </a:p>
      </dgm:t>
    </dgm:pt>
    <dgm:pt modelId="{47106F80-56D4-485F-A2EC-3AC0AEB87338}" type="sibTrans" cxnId="{6FAB0B31-FC24-4381-9845-6F1A45311F98}">
      <dgm:prSet/>
      <dgm:spPr/>
      <dgm:t>
        <a:bodyPr/>
        <a:lstStyle/>
        <a:p>
          <a:endParaRPr lang="en-US"/>
        </a:p>
      </dgm:t>
    </dgm:pt>
    <dgm:pt modelId="{B6F56487-3DC4-4ABD-A955-2008D1DB53B3}">
      <dgm:prSet phldrT="[Text]" custT="1"/>
      <dgm:spPr/>
      <dgm:t>
        <a:bodyPr/>
        <a:lstStyle/>
        <a:p>
          <a:r>
            <a:rPr lang="en-US" altLang="zh-CN" sz="2400" dirty="0" smtClean="0"/>
            <a:t>We introduce a centralized differentially private releasing algorithm employing global sensitivity analysis.</a:t>
          </a:r>
          <a:endParaRPr lang="en-US" sz="2400" dirty="0"/>
        </a:p>
      </dgm:t>
    </dgm:pt>
    <dgm:pt modelId="{7B9CC8D0-3C35-4B1D-91C3-FB8AE82C38EE}" type="parTrans" cxnId="{A8D33807-6B68-401C-BA2D-F9FE3E1CE567}">
      <dgm:prSet/>
      <dgm:spPr/>
      <dgm:t>
        <a:bodyPr/>
        <a:lstStyle/>
        <a:p>
          <a:endParaRPr lang="en-US"/>
        </a:p>
      </dgm:t>
    </dgm:pt>
    <dgm:pt modelId="{765262D5-C602-4162-A1F6-E23C48E63990}" type="sibTrans" cxnId="{A8D33807-6B68-401C-BA2D-F9FE3E1CE567}">
      <dgm:prSet/>
      <dgm:spPr/>
      <dgm:t>
        <a:bodyPr/>
        <a:lstStyle/>
        <a:p>
          <a:endParaRPr lang="en-US"/>
        </a:p>
      </dgm:t>
    </dgm:pt>
    <dgm:pt modelId="{A5D5D170-C747-402B-A0ED-1C50B210D139}">
      <dgm:prSet phldrT="[Text]"/>
      <dgm:spPr>
        <a:solidFill>
          <a:srgbClr val="004EA2"/>
        </a:solidFill>
      </dgm:spPr>
      <dgm:t>
        <a:bodyPr/>
        <a:lstStyle/>
        <a:p>
          <a:endParaRPr lang="en-US" dirty="0"/>
        </a:p>
      </dgm:t>
    </dgm:pt>
    <dgm:pt modelId="{F7F46F3D-9DA6-4A08-932D-D1E207BB54D5}" type="parTrans" cxnId="{8D5240D7-39CD-46ED-9AF2-34BF5D8CA302}">
      <dgm:prSet/>
      <dgm:spPr/>
      <dgm:t>
        <a:bodyPr/>
        <a:lstStyle/>
        <a:p>
          <a:endParaRPr lang="en-US"/>
        </a:p>
      </dgm:t>
    </dgm:pt>
    <dgm:pt modelId="{A14F9656-F3F3-402A-8BA3-6DF88D3558CC}" type="sibTrans" cxnId="{8D5240D7-39CD-46ED-9AF2-34BF5D8CA302}">
      <dgm:prSet/>
      <dgm:spPr/>
      <dgm:t>
        <a:bodyPr/>
        <a:lstStyle/>
        <a:p>
          <a:endParaRPr lang="en-US"/>
        </a:p>
      </dgm:t>
    </dgm:pt>
    <dgm:pt modelId="{FC686843-72F9-45A8-98E5-CE99C68D20A3}">
      <dgm:prSet phldrT="[Text]" custT="1"/>
      <dgm:spPr/>
      <dgm:t>
        <a:bodyPr/>
        <a:lstStyle/>
        <a:p>
          <a:r>
            <a:rPr lang="en-US" altLang="zh-CN" sz="2400" dirty="0" smtClean="0"/>
            <a:t>We develop a locally differentially private releasing algorithm employing a local unbiased estimation. </a:t>
          </a:r>
          <a:endParaRPr lang="en-US" sz="2400" dirty="0"/>
        </a:p>
      </dgm:t>
    </dgm:pt>
    <dgm:pt modelId="{0A79C2DB-E2DD-49FA-BE12-6234B20F767F}" type="parTrans" cxnId="{2EA2C5CA-5B1A-4D16-842E-B14C48C6B795}">
      <dgm:prSet/>
      <dgm:spPr/>
      <dgm:t>
        <a:bodyPr/>
        <a:lstStyle/>
        <a:p>
          <a:endParaRPr lang="en-US"/>
        </a:p>
      </dgm:t>
    </dgm:pt>
    <dgm:pt modelId="{A62675E6-B0A0-4D00-9619-58D10533354E}" type="sibTrans" cxnId="{2EA2C5CA-5B1A-4D16-842E-B14C48C6B795}">
      <dgm:prSet/>
      <dgm:spPr/>
      <dgm:t>
        <a:bodyPr/>
        <a:lstStyle/>
        <a:p>
          <a:endParaRPr lang="en-US"/>
        </a:p>
      </dgm:t>
    </dgm:pt>
    <dgm:pt modelId="{4145CF28-89ED-624F-ACD1-01EC4C86FF8A}">
      <dgm:prSet/>
      <dgm:spPr>
        <a:solidFill>
          <a:srgbClr val="004EA2"/>
        </a:solidFill>
      </dgm:spPr>
      <dgm:t>
        <a:bodyPr/>
        <a:lstStyle/>
        <a:p>
          <a:endParaRPr lang="zh-CN" altLang="en-US" dirty="0"/>
        </a:p>
      </dgm:t>
    </dgm:pt>
    <dgm:pt modelId="{3DD21443-EA37-944A-90A4-343553976DF0}" type="parTrans" cxnId="{78683D37-107C-1948-9C24-6830C9F29033}">
      <dgm:prSet/>
      <dgm:spPr/>
      <dgm:t>
        <a:bodyPr/>
        <a:lstStyle/>
        <a:p>
          <a:endParaRPr lang="zh-CN" altLang="en-US"/>
        </a:p>
      </dgm:t>
    </dgm:pt>
    <dgm:pt modelId="{10531681-208B-C94D-B2CB-E3D9F74A62F6}" type="sibTrans" cxnId="{78683D37-107C-1948-9C24-6830C9F29033}">
      <dgm:prSet/>
      <dgm:spPr/>
      <dgm:t>
        <a:bodyPr/>
        <a:lstStyle/>
        <a:p>
          <a:endParaRPr lang="zh-CN" altLang="en-US"/>
        </a:p>
      </dgm:t>
    </dgm:pt>
    <dgm:pt modelId="{711A7742-E4E5-B748-804C-572DC764AC98}">
      <dgm:prSet custT="1"/>
      <dgm:spPr/>
      <dgm:t>
        <a:bodyPr/>
        <a:lstStyle/>
        <a:p>
          <a:r>
            <a:rPr lang="en-US" altLang="zh-CN" sz="2400" dirty="0" smtClean="0"/>
            <a:t>Theoretical analysis and empirical evaluations confirm the efficiency and utility of our proposed algorithms.</a:t>
          </a:r>
          <a:endParaRPr lang="zh-CN" altLang="en-US" sz="2400" dirty="0"/>
        </a:p>
      </dgm:t>
    </dgm:pt>
    <dgm:pt modelId="{D51A98D9-039E-C04A-84F3-78B42B46CBD2}" type="parTrans" cxnId="{3BE3A20D-0013-FE42-AC2A-30AA707A4C6C}">
      <dgm:prSet/>
      <dgm:spPr/>
      <dgm:t>
        <a:bodyPr/>
        <a:lstStyle/>
        <a:p>
          <a:endParaRPr lang="zh-CN" altLang="en-US"/>
        </a:p>
      </dgm:t>
    </dgm:pt>
    <dgm:pt modelId="{153EF74E-222E-F444-91A8-FF9C38E318E0}" type="sibTrans" cxnId="{3BE3A20D-0013-FE42-AC2A-30AA707A4C6C}">
      <dgm:prSet/>
      <dgm:spPr/>
      <dgm:t>
        <a:bodyPr/>
        <a:lstStyle/>
        <a:p>
          <a:endParaRPr lang="zh-CN" altLang="en-US"/>
        </a:p>
      </dgm:t>
    </dgm:pt>
    <dgm:pt modelId="{D6824487-8CBE-40CA-A4BE-F95C25E99C0B}" type="pres">
      <dgm:prSet presAssocID="{4483A205-7F4A-4058-BE64-11C39FF98B1B}" presName="linearFlow" presStyleCnt="0">
        <dgm:presLayoutVars>
          <dgm:dir/>
          <dgm:animLvl val="lvl"/>
          <dgm:resizeHandles val="exact"/>
        </dgm:presLayoutVars>
      </dgm:prSet>
      <dgm:spPr/>
      <dgm:t>
        <a:bodyPr/>
        <a:lstStyle/>
        <a:p>
          <a:endParaRPr lang="zh-CN" altLang="en-US"/>
        </a:p>
      </dgm:t>
    </dgm:pt>
    <dgm:pt modelId="{980D94EF-8A4C-4B12-B30B-1F98AE622281}" type="pres">
      <dgm:prSet presAssocID="{F8236C07-701F-4F89-86FE-63F5E8DB4AE1}" presName="composite" presStyleCnt="0"/>
      <dgm:spPr/>
    </dgm:pt>
    <dgm:pt modelId="{B0E7FF6B-0A23-4FAE-B88A-6DF4889687B8}" type="pres">
      <dgm:prSet presAssocID="{F8236C07-701F-4F89-86FE-63F5E8DB4AE1}" presName="parentText" presStyleLbl="alignNode1" presStyleIdx="0" presStyleCnt="4">
        <dgm:presLayoutVars>
          <dgm:chMax val="1"/>
          <dgm:bulletEnabled val="1"/>
        </dgm:presLayoutVars>
      </dgm:prSet>
      <dgm:spPr/>
      <dgm:t>
        <a:bodyPr/>
        <a:lstStyle/>
        <a:p>
          <a:endParaRPr lang="zh-CN" altLang="en-US"/>
        </a:p>
      </dgm:t>
    </dgm:pt>
    <dgm:pt modelId="{8316710B-44E6-4485-9BB1-EDB43AC63541}" type="pres">
      <dgm:prSet presAssocID="{F8236C07-701F-4F89-86FE-63F5E8DB4AE1}" presName="descendantText" presStyleLbl="alignAcc1" presStyleIdx="0" presStyleCnt="4">
        <dgm:presLayoutVars>
          <dgm:bulletEnabled val="1"/>
        </dgm:presLayoutVars>
      </dgm:prSet>
      <dgm:spPr/>
      <dgm:t>
        <a:bodyPr/>
        <a:lstStyle/>
        <a:p>
          <a:endParaRPr lang="zh-CN" altLang="en-US"/>
        </a:p>
      </dgm:t>
    </dgm:pt>
    <dgm:pt modelId="{ECA3A637-6B79-4CF9-B7C4-6D781CDB9ED9}" type="pres">
      <dgm:prSet presAssocID="{83AE8349-38AD-4C64-9E67-F31E513E0505}" presName="sp" presStyleCnt="0"/>
      <dgm:spPr/>
    </dgm:pt>
    <dgm:pt modelId="{19A6F187-0E9A-4170-842D-5E663619C146}" type="pres">
      <dgm:prSet presAssocID="{0C745780-7E2D-444D-A637-A694BEC59FDC}" presName="composite" presStyleCnt="0"/>
      <dgm:spPr/>
    </dgm:pt>
    <dgm:pt modelId="{9896CC94-8431-40B5-905E-012149528BAF}" type="pres">
      <dgm:prSet presAssocID="{0C745780-7E2D-444D-A637-A694BEC59FDC}" presName="parentText" presStyleLbl="alignNode1" presStyleIdx="1" presStyleCnt="4">
        <dgm:presLayoutVars>
          <dgm:chMax val="1"/>
          <dgm:bulletEnabled val="1"/>
        </dgm:presLayoutVars>
      </dgm:prSet>
      <dgm:spPr/>
      <dgm:t>
        <a:bodyPr/>
        <a:lstStyle/>
        <a:p>
          <a:endParaRPr lang="zh-CN" altLang="en-US"/>
        </a:p>
      </dgm:t>
    </dgm:pt>
    <dgm:pt modelId="{BB61295A-8AC7-4D2D-8FD8-5D7CC8CA37BC}" type="pres">
      <dgm:prSet presAssocID="{0C745780-7E2D-444D-A637-A694BEC59FDC}" presName="descendantText" presStyleLbl="alignAcc1" presStyleIdx="1" presStyleCnt="4">
        <dgm:presLayoutVars>
          <dgm:bulletEnabled val="1"/>
        </dgm:presLayoutVars>
      </dgm:prSet>
      <dgm:spPr/>
      <dgm:t>
        <a:bodyPr/>
        <a:lstStyle/>
        <a:p>
          <a:endParaRPr lang="zh-CN" altLang="en-US"/>
        </a:p>
      </dgm:t>
    </dgm:pt>
    <dgm:pt modelId="{C511AB3A-8BB4-467A-90FA-7B2B444405D1}" type="pres">
      <dgm:prSet presAssocID="{47106F80-56D4-485F-A2EC-3AC0AEB87338}" presName="sp" presStyleCnt="0"/>
      <dgm:spPr/>
    </dgm:pt>
    <dgm:pt modelId="{03C73AB0-86DF-44BA-BAD8-271ABBF40B29}" type="pres">
      <dgm:prSet presAssocID="{A5D5D170-C747-402B-A0ED-1C50B210D139}" presName="composite" presStyleCnt="0"/>
      <dgm:spPr/>
    </dgm:pt>
    <dgm:pt modelId="{5B341EF4-AAD9-496B-8A7F-52BAEC0CD1AD}" type="pres">
      <dgm:prSet presAssocID="{A5D5D170-C747-402B-A0ED-1C50B210D139}" presName="parentText" presStyleLbl="alignNode1" presStyleIdx="2" presStyleCnt="4" custLinFactNeighborY="5073">
        <dgm:presLayoutVars>
          <dgm:chMax val="1"/>
          <dgm:bulletEnabled val="1"/>
        </dgm:presLayoutVars>
      </dgm:prSet>
      <dgm:spPr/>
      <dgm:t>
        <a:bodyPr/>
        <a:lstStyle/>
        <a:p>
          <a:endParaRPr lang="zh-CN" altLang="en-US"/>
        </a:p>
      </dgm:t>
    </dgm:pt>
    <dgm:pt modelId="{6680873A-0743-4299-8DA2-EA2CC02FBC9E}" type="pres">
      <dgm:prSet presAssocID="{A5D5D170-C747-402B-A0ED-1C50B210D139}" presName="descendantText" presStyleLbl="alignAcc1" presStyleIdx="2" presStyleCnt="4" custLinFactNeighborY="7804">
        <dgm:presLayoutVars>
          <dgm:bulletEnabled val="1"/>
        </dgm:presLayoutVars>
      </dgm:prSet>
      <dgm:spPr/>
      <dgm:t>
        <a:bodyPr/>
        <a:lstStyle/>
        <a:p>
          <a:endParaRPr lang="zh-CN" altLang="en-US"/>
        </a:p>
      </dgm:t>
    </dgm:pt>
    <dgm:pt modelId="{2DE77582-D744-9F4E-AD2A-8A157F7AAC9C}" type="pres">
      <dgm:prSet presAssocID="{A14F9656-F3F3-402A-8BA3-6DF88D3558CC}" presName="sp" presStyleCnt="0"/>
      <dgm:spPr/>
    </dgm:pt>
    <dgm:pt modelId="{F62D8314-7E61-934F-AD84-AFCF64A84A0A}" type="pres">
      <dgm:prSet presAssocID="{4145CF28-89ED-624F-ACD1-01EC4C86FF8A}" presName="composite" presStyleCnt="0"/>
      <dgm:spPr/>
    </dgm:pt>
    <dgm:pt modelId="{746CD54E-9CCD-6A48-9B0D-AC384348FEDC}" type="pres">
      <dgm:prSet presAssocID="{4145CF28-89ED-624F-ACD1-01EC4C86FF8A}" presName="parentText" presStyleLbl="alignNode1" presStyleIdx="3" presStyleCnt="4" custScaleY="92139" custLinFactNeighborY="7262">
        <dgm:presLayoutVars>
          <dgm:chMax val="1"/>
          <dgm:bulletEnabled val="1"/>
        </dgm:presLayoutVars>
      </dgm:prSet>
      <dgm:spPr/>
      <dgm:t>
        <a:bodyPr/>
        <a:lstStyle/>
        <a:p>
          <a:endParaRPr lang="zh-CN" altLang="en-US"/>
        </a:p>
      </dgm:t>
    </dgm:pt>
    <dgm:pt modelId="{0266B776-85FE-2C44-9E18-42206D76982F}" type="pres">
      <dgm:prSet presAssocID="{4145CF28-89ED-624F-ACD1-01EC4C86FF8A}" presName="descendantText" presStyleLbl="alignAcc1" presStyleIdx="3" presStyleCnt="4" custScaleY="100002" custLinFactNeighborY="19073">
        <dgm:presLayoutVars>
          <dgm:bulletEnabled val="1"/>
        </dgm:presLayoutVars>
      </dgm:prSet>
      <dgm:spPr/>
      <dgm:t>
        <a:bodyPr/>
        <a:lstStyle/>
        <a:p>
          <a:endParaRPr lang="zh-CN" altLang="en-US"/>
        </a:p>
      </dgm:t>
    </dgm:pt>
  </dgm:ptLst>
  <dgm:cxnLst>
    <dgm:cxn modelId="{2EA2C5CA-5B1A-4D16-842E-B14C48C6B795}" srcId="{A5D5D170-C747-402B-A0ED-1C50B210D139}" destId="{FC686843-72F9-45A8-98E5-CE99C68D20A3}" srcOrd="0" destOrd="0" parTransId="{0A79C2DB-E2DD-49FA-BE12-6234B20F767F}" sibTransId="{A62675E6-B0A0-4D00-9619-58D10533354E}"/>
    <dgm:cxn modelId="{D119BC97-CD6B-49AC-B1F3-F8EA37E3E2B6}" type="presOf" srcId="{B6F56487-3DC4-4ABD-A955-2008D1DB53B3}" destId="{BB61295A-8AC7-4D2D-8FD8-5D7CC8CA37BC}" srcOrd="0" destOrd="0" presId="urn:microsoft.com/office/officeart/2005/8/layout/chevron2"/>
    <dgm:cxn modelId="{C27D2F7D-DD37-4620-B4B2-EE3A26626B15}" type="presOf" srcId="{A5D5D170-C747-402B-A0ED-1C50B210D139}" destId="{5B341EF4-AAD9-496B-8A7F-52BAEC0CD1AD}" srcOrd="0" destOrd="0" presId="urn:microsoft.com/office/officeart/2005/8/layout/chevron2"/>
    <dgm:cxn modelId="{A2D15658-25DB-4387-B329-20D56816722D}" type="presOf" srcId="{0C745780-7E2D-444D-A637-A694BEC59FDC}" destId="{9896CC94-8431-40B5-905E-012149528BAF}" srcOrd="0" destOrd="0" presId="urn:microsoft.com/office/officeart/2005/8/layout/chevron2"/>
    <dgm:cxn modelId="{8D5240D7-39CD-46ED-9AF2-34BF5D8CA302}" srcId="{4483A205-7F4A-4058-BE64-11C39FF98B1B}" destId="{A5D5D170-C747-402B-A0ED-1C50B210D139}" srcOrd="2" destOrd="0" parTransId="{F7F46F3D-9DA6-4A08-932D-D1E207BB54D5}" sibTransId="{A14F9656-F3F3-402A-8BA3-6DF88D3558CC}"/>
    <dgm:cxn modelId="{72A0AFD3-A97D-44F6-9ACC-5D4849820BB3}" type="presOf" srcId="{F8236C07-701F-4F89-86FE-63F5E8DB4AE1}" destId="{B0E7FF6B-0A23-4FAE-B88A-6DF4889687B8}" srcOrd="0" destOrd="0" presId="urn:microsoft.com/office/officeart/2005/8/layout/chevron2"/>
    <dgm:cxn modelId="{B559F58D-297F-1E45-BA5D-CB544A233246}" type="presOf" srcId="{4145CF28-89ED-624F-ACD1-01EC4C86FF8A}" destId="{746CD54E-9CCD-6A48-9B0D-AC384348FEDC}" srcOrd="0" destOrd="0" presId="urn:microsoft.com/office/officeart/2005/8/layout/chevron2"/>
    <dgm:cxn modelId="{16B69B26-7841-45FA-A50B-D7A135A0B7C6}" type="presOf" srcId="{4483A205-7F4A-4058-BE64-11C39FF98B1B}" destId="{D6824487-8CBE-40CA-A4BE-F95C25E99C0B}" srcOrd="0" destOrd="0" presId="urn:microsoft.com/office/officeart/2005/8/layout/chevron2"/>
    <dgm:cxn modelId="{3988484F-A662-4D4C-B72A-B33EBD64E614}" type="presOf" srcId="{711A7742-E4E5-B748-804C-572DC764AC98}" destId="{0266B776-85FE-2C44-9E18-42206D76982F}" srcOrd="0" destOrd="0" presId="urn:microsoft.com/office/officeart/2005/8/layout/chevron2"/>
    <dgm:cxn modelId="{1ED9E6F3-0BAE-4F56-BC47-A42D37BD2521}" srcId="{4483A205-7F4A-4058-BE64-11C39FF98B1B}" destId="{F8236C07-701F-4F89-86FE-63F5E8DB4AE1}" srcOrd="0" destOrd="0" parTransId="{9FB1371B-B49E-46DC-AF25-E60A219EFC89}" sibTransId="{83AE8349-38AD-4C64-9E67-F31E513E0505}"/>
    <dgm:cxn modelId="{307F18D0-F475-4782-9540-975B8513EA63}" type="presOf" srcId="{D486DBE6-A56E-4465-B998-9955DF650C08}" destId="{8316710B-44E6-4485-9BB1-EDB43AC63541}" srcOrd="0" destOrd="0" presId="urn:microsoft.com/office/officeart/2005/8/layout/chevron2"/>
    <dgm:cxn modelId="{FC3CAD55-9A0A-4A8D-BC8C-6F55FA42E291}" type="presOf" srcId="{FC686843-72F9-45A8-98E5-CE99C68D20A3}" destId="{6680873A-0743-4299-8DA2-EA2CC02FBC9E}" srcOrd="0" destOrd="0" presId="urn:microsoft.com/office/officeart/2005/8/layout/chevron2"/>
    <dgm:cxn modelId="{A378509A-C700-4D69-8A4A-AFB91FEDE9DB}" srcId="{F8236C07-701F-4F89-86FE-63F5E8DB4AE1}" destId="{D486DBE6-A56E-4465-B998-9955DF650C08}" srcOrd="0" destOrd="0" parTransId="{4C26BF53-90FC-476B-98D8-DD1ED6DBC1F5}" sibTransId="{13086EC6-2DC3-447D-8358-8FE535801BBE}"/>
    <dgm:cxn modelId="{78683D37-107C-1948-9C24-6830C9F29033}" srcId="{4483A205-7F4A-4058-BE64-11C39FF98B1B}" destId="{4145CF28-89ED-624F-ACD1-01EC4C86FF8A}" srcOrd="3" destOrd="0" parTransId="{3DD21443-EA37-944A-90A4-343553976DF0}" sibTransId="{10531681-208B-C94D-B2CB-E3D9F74A62F6}"/>
    <dgm:cxn modelId="{6FAB0B31-FC24-4381-9845-6F1A45311F98}" srcId="{4483A205-7F4A-4058-BE64-11C39FF98B1B}" destId="{0C745780-7E2D-444D-A637-A694BEC59FDC}" srcOrd="1" destOrd="0" parTransId="{B770FF19-42B5-4C2A-8022-D7D3001B8D8D}" sibTransId="{47106F80-56D4-485F-A2EC-3AC0AEB87338}"/>
    <dgm:cxn modelId="{3BE3A20D-0013-FE42-AC2A-30AA707A4C6C}" srcId="{4145CF28-89ED-624F-ACD1-01EC4C86FF8A}" destId="{711A7742-E4E5-B748-804C-572DC764AC98}" srcOrd="0" destOrd="0" parTransId="{D51A98D9-039E-C04A-84F3-78B42B46CBD2}" sibTransId="{153EF74E-222E-F444-91A8-FF9C38E318E0}"/>
    <dgm:cxn modelId="{A8D33807-6B68-401C-BA2D-F9FE3E1CE567}" srcId="{0C745780-7E2D-444D-A637-A694BEC59FDC}" destId="{B6F56487-3DC4-4ABD-A955-2008D1DB53B3}" srcOrd="0" destOrd="0" parTransId="{7B9CC8D0-3C35-4B1D-91C3-FB8AE82C38EE}" sibTransId="{765262D5-C602-4162-A1F6-E23C48E63990}"/>
    <dgm:cxn modelId="{DFC1A9C2-EBE6-4DFB-862F-BFB246344526}" type="presParOf" srcId="{D6824487-8CBE-40CA-A4BE-F95C25E99C0B}" destId="{980D94EF-8A4C-4B12-B30B-1F98AE622281}" srcOrd="0" destOrd="0" presId="urn:microsoft.com/office/officeart/2005/8/layout/chevron2"/>
    <dgm:cxn modelId="{F3AC1768-EC7C-4CE7-8A8A-329EAA356510}" type="presParOf" srcId="{980D94EF-8A4C-4B12-B30B-1F98AE622281}" destId="{B0E7FF6B-0A23-4FAE-B88A-6DF4889687B8}" srcOrd="0" destOrd="0" presId="urn:microsoft.com/office/officeart/2005/8/layout/chevron2"/>
    <dgm:cxn modelId="{4BBDD78A-773E-4E92-A654-FB42E24F5841}" type="presParOf" srcId="{980D94EF-8A4C-4B12-B30B-1F98AE622281}" destId="{8316710B-44E6-4485-9BB1-EDB43AC63541}" srcOrd="1" destOrd="0" presId="urn:microsoft.com/office/officeart/2005/8/layout/chevron2"/>
    <dgm:cxn modelId="{3CA9B842-5656-4A02-AD04-914994894085}" type="presParOf" srcId="{D6824487-8CBE-40CA-A4BE-F95C25E99C0B}" destId="{ECA3A637-6B79-4CF9-B7C4-6D781CDB9ED9}" srcOrd="1" destOrd="0" presId="urn:microsoft.com/office/officeart/2005/8/layout/chevron2"/>
    <dgm:cxn modelId="{688DB262-06ED-4C68-A549-8850703A41D2}" type="presParOf" srcId="{D6824487-8CBE-40CA-A4BE-F95C25E99C0B}" destId="{19A6F187-0E9A-4170-842D-5E663619C146}" srcOrd="2" destOrd="0" presId="urn:microsoft.com/office/officeart/2005/8/layout/chevron2"/>
    <dgm:cxn modelId="{7B45A4C0-A517-4EBB-AF88-B3ED090CC5E8}" type="presParOf" srcId="{19A6F187-0E9A-4170-842D-5E663619C146}" destId="{9896CC94-8431-40B5-905E-012149528BAF}" srcOrd="0" destOrd="0" presId="urn:microsoft.com/office/officeart/2005/8/layout/chevron2"/>
    <dgm:cxn modelId="{6F25CCFC-C9CC-4B81-96EE-2C2AA61DC4DA}" type="presParOf" srcId="{19A6F187-0E9A-4170-842D-5E663619C146}" destId="{BB61295A-8AC7-4D2D-8FD8-5D7CC8CA37BC}" srcOrd="1" destOrd="0" presId="urn:microsoft.com/office/officeart/2005/8/layout/chevron2"/>
    <dgm:cxn modelId="{CBFEAE06-9123-44BF-8CBF-84EE8397CF35}" type="presParOf" srcId="{D6824487-8CBE-40CA-A4BE-F95C25E99C0B}" destId="{C511AB3A-8BB4-467A-90FA-7B2B444405D1}" srcOrd="3" destOrd="0" presId="urn:microsoft.com/office/officeart/2005/8/layout/chevron2"/>
    <dgm:cxn modelId="{29BE5656-8C77-434C-A65E-4DB6A09EC966}" type="presParOf" srcId="{D6824487-8CBE-40CA-A4BE-F95C25E99C0B}" destId="{03C73AB0-86DF-44BA-BAD8-271ABBF40B29}" srcOrd="4" destOrd="0" presId="urn:microsoft.com/office/officeart/2005/8/layout/chevron2"/>
    <dgm:cxn modelId="{1A59A0A3-B79E-44C8-BC19-F32F5369D0DE}" type="presParOf" srcId="{03C73AB0-86DF-44BA-BAD8-271ABBF40B29}" destId="{5B341EF4-AAD9-496B-8A7F-52BAEC0CD1AD}" srcOrd="0" destOrd="0" presId="urn:microsoft.com/office/officeart/2005/8/layout/chevron2"/>
    <dgm:cxn modelId="{126CB523-F16E-47D8-9C94-0951E991DEB6}" type="presParOf" srcId="{03C73AB0-86DF-44BA-BAD8-271ABBF40B29}" destId="{6680873A-0743-4299-8DA2-EA2CC02FBC9E}" srcOrd="1" destOrd="0" presId="urn:microsoft.com/office/officeart/2005/8/layout/chevron2"/>
    <dgm:cxn modelId="{2D86DE1B-6B22-9D45-BD2D-5A40FF7EEE9B}" type="presParOf" srcId="{D6824487-8CBE-40CA-A4BE-F95C25E99C0B}" destId="{2DE77582-D744-9F4E-AD2A-8A157F7AAC9C}" srcOrd="5" destOrd="0" presId="urn:microsoft.com/office/officeart/2005/8/layout/chevron2"/>
    <dgm:cxn modelId="{F0E868CA-9411-4F4C-91EF-4FAF60E43B0C}" type="presParOf" srcId="{D6824487-8CBE-40CA-A4BE-F95C25E99C0B}" destId="{F62D8314-7E61-934F-AD84-AFCF64A84A0A}" srcOrd="6" destOrd="0" presId="urn:microsoft.com/office/officeart/2005/8/layout/chevron2"/>
    <dgm:cxn modelId="{A221AC5C-44BA-8F4C-8F55-7369DE9D220B}" type="presParOf" srcId="{F62D8314-7E61-934F-AD84-AFCF64A84A0A}" destId="{746CD54E-9CCD-6A48-9B0D-AC384348FEDC}" srcOrd="0" destOrd="0" presId="urn:microsoft.com/office/officeart/2005/8/layout/chevron2"/>
    <dgm:cxn modelId="{956C11B8-9DE8-6A47-BCAE-1391B43CAB2F}" type="presParOf" srcId="{F62D8314-7E61-934F-AD84-AFCF64A84A0A}" destId="{0266B776-85FE-2C44-9E18-42206D76982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FF6B-0A23-4FAE-B88A-6DF4889687B8}">
      <dsp:nvSpPr>
        <dsp:cNvPr id="0" name=""/>
        <dsp:cNvSpPr/>
      </dsp:nvSpPr>
      <dsp:spPr>
        <a:xfrm rot="5400000">
          <a:off x="-206670" y="236157"/>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511718"/>
        <a:ext cx="964461" cy="413341"/>
      </dsp:txXfrm>
    </dsp:sp>
    <dsp:sp modelId="{8316710B-44E6-4485-9BB1-EDB43AC63541}">
      <dsp:nvSpPr>
        <dsp:cNvPr id="0" name=""/>
        <dsp:cNvSpPr/>
      </dsp:nvSpPr>
      <dsp:spPr>
        <a:xfrm rot="5400000">
          <a:off x="4332677" y="-3338728"/>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prstClr val="black"/>
              </a:solidFill>
              <a:ea typeface="等线" panose="02010600030101010101" pitchFamily="2" charset="-122"/>
            </a:rPr>
            <a:t>We address the problem of triangle counting in directed graphs with differential privacy.</a:t>
          </a:r>
          <a:endParaRPr lang="en-US" sz="2400" kern="1200" dirty="0"/>
        </a:p>
      </dsp:txBody>
      <dsp:txXfrm rot="-5400000">
        <a:off x="964462" y="73205"/>
        <a:ext cx="7588284" cy="808135"/>
      </dsp:txXfrm>
    </dsp:sp>
    <dsp:sp modelId="{9896CC94-8431-40B5-905E-012149528BAF}">
      <dsp:nvSpPr>
        <dsp:cNvPr id="0" name=""/>
        <dsp:cNvSpPr/>
      </dsp:nvSpPr>
      <dsp:spPr>
        <a:xfrm rot="5400000">
          <a:off x="-206670" y="1466961"/>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1742522"/>
        <a:ext cx="964461" cy="413341"/>
      </dsp:txXfrm>
    </dsp:sp>
    <dsp:sp modelId="{BB61295A-8AC7-4D2D-8FD8-5D7CC8CA37BC}">
      <dsp:nvSpPr>
        <dsp:cNvPr id="0" name=""/>
        <dsp:cNvSpPr/>
      </dsp:nvSpPr>
      <dsp:spPr>
        <a:xfrm rot="5400000">
          <a:off x="4332677" y="-2107924"/>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prstClr val="black"/>
              </a:solidFill>
              <a:ea typeface="等线" panose="02010600030101010101" pitchFamily="2" charset="-122"/>
            </a:rPr>
            <a:t>We propose a centralized algorithm with differential privacy guarantees. </a:t>
          </a:r>
          <a:endParaRPr lang="en-US" sz="2400" kern="1200" dirty="0"/>
        </a:p>
      </dsp:txBody>
      <dsp:txXfrm rot="-5400000">
        <a:off x="964462" y="1304009"/>
        <a:ext cx="7588284" cy="808135"/>
      </dsp:txXfrm>
    </dsp:sp>
    <dsp:sp modelId="{5B341EF4-AAD9-496B-8A7F-52BAEC0CD1AD}">
      <dsp:nvSpPr>
        <dsp:cNvPr id="0" name=""/>
        <dsp:cNvSpPr/>
      </dsp:nvSpPr>
      <dsp:spPr>
        <a:xfrm rot="5400000">
          <a:off x="-206670" y="2767661"/>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3043222"/>
        <a:ext cx="964461" cy="413341"/>
      </dsp:txXfrm>
    </dsp:sp>
    <dsp:sp modelId="{6680873A-0743-4299-8DA2-EA2CC02FBC9E}">
      <dsp:nvSpPr>
        <dsp:cNvPr id="0" name=""/>
        <dsp:cNvSpPr/>
      </dsp:nvSpPr>
      <dsp:spPr>
        <a:xfrm rot="5400000">
          <a:off x="4332677" y="-807230"/>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prstClr val="black"/>
              </a:solidFill>
              <a:ea typeface="等线" panose="02010600030101010101" pitchFamily="2" charset="-122"/>
            </a:rPr>
            <a:t>We develop a locally differentially private algorithm.</a:t>
          </a:r>
          <a:endParaRPr lang="en-US" sz="2400" kern="1200" dirty="0"/>
        </a:p>
      </dsp:txBody>
      <dsp:txXfrm rot="-5400000">
        <a:off x="964462" y="2604703"/>
        <a:ext cx="7588284" cy="808135"/>
      </dsp:txXfrm>
    </dsp:sp>
    <dsp:sp modelId="{746CD54E-9CCD-6A48-9B0D-AC384348FEDC}">
      <dsp:nvSpPr>
        <dsp:cNvPr id="0" name=""/>
        <dsp:cNvSpPr/>
      </dsp:nvSpPr>
      <dsp:spPr>
        <a:xfrm rot="5400000">
          <a:off x="-152515" y="3903910"/>
          <a:ext cx="1269493"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kern="1200" dirty="0"/>
        </a:p>
      </dsp:txBody>
      <dsp:txXfrm rot="-5400000">
        <a:off x="2" y="4233625"/>
        <a:ext cx="964461" cy="305032"/>
      </dsp:txXfrm>
    </dsp:sp>
    <dsp:sp modelId="{0266B776-85FE-2C44-9E18-42206D76982F}">
      <dsp:nvSpPr>
        <dsp:cNvPr id="0" name=""/>
        <dsp:cNvSpPr/>
      </dsp:nvSpPr>
      <dsp:spPr>
        <a:xfrm rot="5400000">
          <a:off x="4332668" y="524504"/>
          <a:ext cx="895589"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solidFill>
                <a:prstClr val="black"/>
              </a:solidFill>
              <a:ea typeface="等线" panose="02010600030101010101" pitchFamily="2" charset="-122"/>
            </a:rPr>
            <a:t>We conduct </a:t>
          </a:r>
          <a:r>
            <a:rPr lang="en-US" altLang="zh-CN" sz="2400" kern="1200" dirty="0" smtClean="0">
              <a:ea typeface="等线" panose="02010600030101010101" pitchFamily="2" charset="-122"/>
            </a:rPr>
            <a:t>comprehensive experiments </a:t>
          </a:r>
          <a:r>
            <a:rPr lang="en-US" altLang="zh-CN" sz="2400" kern="1200" dirty="0" smtClean="0">
              <a:solidFill>
                <a:prstClr val="black"/>
              </a:solidFill>
              <a:ea typeface="等线" panose="02010600030101010101" pitchFamily="2" charset="-122"/>
            </a:rPr>
            <a:t>on six real-world datasets. </a:t>
          </a:r>
          <a:endParaRPr lang="zh-CN" altLang="en-US" sz="2400" kern="1200" dirty="0"/>
        </a:p>
      </dsp:txBody>
      <dsp:txXfrm rot="-5400000">
        <a:off x="964462" y="3936430"/>
        <a:ext cx="7588283" cy="808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FF6B-0A23-4FAE-B88A-6DF4889687B8}">
      <dsp:nvSpPr>
        <dsp:cNvPr id="0" name=""/>
        <dsp:cNvSpPr/>
      </dsp:nvSpPr>
      <dsp:spPr>
        <a:xfrm rot="5400000">
          <a:off x="-206670" y="236157"/>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511718"/>
        <a:ext cx="964461" cy="413341"/>
      </dsp:txXfrm>
    </dsp:sp>
    <dsp:sp modelId="{8316710B-44E6-4485-9BB1-EDB43AC63541}">
      <dsp:nvSpPr>
        <dsp:cNvPr id="0" name=""/>
        <dsp:cNvSpPr/>
      </dsp:nvSpPr>
      <dsp:spPr>
        <a:xfrm rot="5400000">
          <a:off x="4332677" y="-3338728"/>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We </a:t>
          </a:r>
          <a:r>
            <a:rPr lang="en" altLang="zh-CN" sz="2400" kern="1200" dirty="0" smtClean="0"/>
            <a:t>study </a:t>
          </a:r>
          <a:r>
            <a:rPr lang="en" altLang="zh-CN" sz="2400" kern="1200" dirty="0"/>
            <a:t>the </a:t>
          </a:r>
          <a:r>
            <a:rPr lang="en" altLang="zh-CN" sz="2400" kern="1200" dirty="0" smtClean="0"/>
            <a:t>privacy-preserving tiangle counting problem in directed graphs.</a:t>
          </a:r>
          <a:endParaRPr lang="en-US" sz="2400" kern="1200" dirty="0"/>
        </a:p>
      </dsp:txBody>
      <dsp:txXfrm rot="-5400000">
        <a:off x="964462" y="73205"/>
        <a:ext cx="7588284" cy="808135"/>
      </dsp:txXfrm>
    </dsp:sp>
    <dsp:sp modelId="{9896CC94-8431-40B5-905E-012149528BAF}">
      <dsp:nvSpPr>
        <dsp:cNvPr id="0" name=""/>
        <dsp:cNvSpPr/>
      </dsp:nvSpPr>
      <dsp:spPr>
        <a:xfrm rot="5400000">
          <a:off x="-206670" y="1466961"/>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1742522"/>
        <a:ext cx="964461" cy="413341"/>
      </dsp:txXfrm>
    </dsp:sp>
    <dsp:sp modelId="{BB61295A-8AC7-4D2D-8FD8-5D7CC8CA37BC}">
      <dsp:nvSpPr>
        <dsp:cNvPr id="0" name=""/>
        <dsp:cNvSpPr/>
      </dsp:nvSpPr>
      <dsp:spPr>
        <a:xfrm rot="5400000">
          <a:off x="4332677" y="-2107924"/>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t>We introduce a centralized differentially private releasing algorithm employing global sensitivity analysis.</a:t>
          </a:r>
          <a:endParaRPr lang="en-US" sz="2400" kern="1200" dirty="0"/>
        </a:p>
      </dsp:txBody>
      <dsp:txXfrm rot="-5400000">
        <a:off x="964462" y="1304009"/>
        <a:ext cx="7588284" cy="808135"/>
      </dsp:txXfrm>
    </dsp:sp>
    <dsp:sp modelId="{5B341EF4-AAD9-496B-8A7F-52BAEC0CD1AD}">
      <dsp:nvSpPr>
        <dsp:cNvPr id="0" name=""/>
        <dsp:cNvSpPr/>
      </dsp:nvSpPr>
      <dsp:spPr>
        <a:xfrm rot="5400000">
          <a:off x="-206670" y="2767661"/>
          <a:ext cx="1377802"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dsp:txBody>
      <dsp:txXfrm rot="-5400000">
        <a:off x="1" y="3043222"/>
        <a:ext cx="964461" cy="413341"/>
      </dsp:txXfrm>
    </dsp:sp>
    <dsp:sp modelId="{6680873A-0743-4299-8DA2-EA2CC02FBC9E}">
      <dsp:nvSpPr>
        <dsp:cNvPr id="0" name=""/>
        <dsp:cNvSpPr/>
      </dsp:nvSpPr>
      <dsp:spPr>
        <a:xfrm rot="5400000">
          <a:off x="4332677" y="-807230"/>
          <a:ext cx="895571"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t>We develop a locally differentially private releasing algorithm employing a local unbiased estimation. </a:t>
          </a:r>
          <a:endParaRPr lang="en-US" sz="2400" kern="1200" dirty="0"/>
        </a:p>
      </dsp:txBody>
      <dsp:txXfrm rot="-5400000">
        <a:off x="964462" y="2604703"/>
        <a:ext cx="7588284" cy="808135"/>
      </dsp:txXfrm>
    </dsp:sp>
    <dsp:sp modelId="{746CD54E-9CCD-6A48-9B0D-AC384348FEDC}">
      <dsp:nvSpPr>
        <dsp:cNvPr id="0" name=""/>
        <dsp:cNvSpPr/>
      </dsp:nvSpPr>
      <dsp:spPr>
        <a:xfrm rot="5400000">
          <a:off x="-152515" y="3903910"/>
          <a:ext cx="1269493" cy="964461"/>
        </a:xfrm>
        <a:prstGeom prst="chevron">
          <a:avLst/>
        </a:prstGeom>
        <a:solidFill>
          <a:srgbClr val="004EA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kern="1200" dirty="0"/>
        </a:p>
      </dsp:txBody>
      <dsp:txXfrm rot="-5400000">
        <a:off x="2" y="4233625"/>
        <a:ext cx="964461" cy="305032"/>
      </dsp:txXfrm>
    </dsp:sp>
    <dsp:sp modelId="{0266B776-85FE-2C44-9E18-42206D76982F}">
      <dsp:nvSpPr>
        <dsp:cNvPr id="0" name=""/>
        <dsp:cNvSpPr/>
      </dsp:nvSpPr>
      <dsp:spPr>
        <a:xfrm rot="5400000">
          <a:off x="4332668" y="524504"/>
          <a:ext cx="895589" cy="763200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t>Theoretical analysis and empirical evaluations confirm the efficiency and utility of our proposed algorithms.</a:t>
          </a:r>
          <a:endParaRPr lang="zh-CN" altLang="en-US" sz="2400" kern="1200" dirty="0"/>
        </a:p>
      </dsp:txBody>
      <dsp:txXfrm rot="-5400000">
        <a:off x="964462" y="3936430"/>
        <a:ext cx="7588283" cy="8081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FA6E96-6BE3-AE4A-8CD6-8561F3DC038D}" type="datetimeFigureOut">
              <a:rPr lang="en-US" smtClean="0"/>
              <a:t>5/26/2025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C66C0F-C784-FD47-9113-C9B4EE9501DC}" type="slidenum">
              <a:rPr lang="en-US" smtClean="0"/>
              <a:t>‹#›</a:t>
            </a:fld>
            <a:endParaRPr lang="en-US"/>
          </a:p>
        </p:txBody>
      </p:sp>
    </p:spTree>
    <p:extLst>
      <p:ext uri="{BB962C8B-B14F-4D97-AF65-F5344CB8AC3E}">
        <p14:creationId xmlns:p14="http://schemas.microsoft.com/office/powerpoint/2010/main" val="817572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869CB-44B4-CE40-BCFA-18E7CA8809DE}" type="datetimeFigureOut">
              <a:rPr lang="en-US" smtClean="0"/>
              <a:t>5/26/2025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5737A-2B4F-4F46-A5DF-A04D5FBE8466}" type="slidenum">
              <a:rPr lang="en-US" smtClean="0"/>
              <a:t>‹#›</a:t>
            </a:fld>
            <a:endParaRPr lang="en-US"/>
          </a:p>
        </p:txBody>
      </p:sp>
    </p:spTree>
    <p:extLst>
      <p:ext uri="{BB962C8B-B14F-4D97-AF65-F5344CB8AC3E}">
        <p14:creationId xmlns:p14="http://schemas.microsoft.com/office/powerpoint/2010/main" val="136932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 everyone! My name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is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baseline="0" dirty="0" err="1" smtClean="0">
                <a:effectLst/>
                <a:latin typeface="DengXian" panose="02010600030101010101" pitchFamily="2" charset="-122"/>
                <a:ea typeface="DengXian" panose="02010600030101010101" pitchFamily="2" charset="-122"/>
                <a:cs typeface="Times New Roman" panose="02020603050405020304" pitchFamily="18" charset="0"/>
              </a:rPr>
              <a:t>Ziyao</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Wei</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 I am from Zhejiang University. I will introduce our work: </a:t>
            </a:r>
            <a:r>
              <a:rPr lang="en-US" altLang="zh-CN" sz="1800" b="1" dirty="0" smtClean="0"/>
              <a:t>Privacy-preserving Triangle Counting</a:t>
            </a:r>
            <a:r>
              <a:rPr lang="en-US" altLang="zh-CN" sz="1800" b="1" baseline="0" dirty="0" smtClean="0"/>
              <a:t> in Directed Graphs</a:t>
            </a:r>
            <a:r>
              <a:rPr lang="en-US" altLang="zh-CN" sz="1800" b="1" dirty="0" smtClean="0"/>
              <a:t>. </a:t>
            </a:r>
            <a:r>
              <a:rPr lang="en-US" altLang="zh-CN" sz="1800" b="0" dirty="0" smtClean="0"/>
              <a:t>This</a:t>
            </a:r>
            <a:r>
              <a:rPr lang="en-US" altLang="zh-CN" sz="1800" b="0" baseline="0" dirty="0" smtClean="0"/>
              <a:t> is a joint work with Qing Liu, </a:t>
            </a:r>
            <a:r>
              <a:rPr lang="en-US" altLang="zh-CN" sz="1800" b="0" baseline="0" dirty="0" err="1" smtClean="0"/>
              <a:t>Zhikun</a:t>
            </a:r>
            <a:r>
              <a:rPr lang="en-US" altLang="zh-CN" sz="1800" b="0" baseline="0" dirty="0" smtClean="0"/>
              <a:t> Zhang, </a:t>
            </a:r>
            <a:r>
              <a:rPr lang="en-US" altLang="zh-CN" sz="1800" b="0" baseline="0" dirty="0" err="1" smtClean="0"/>
              <a:t>Shouling</a:t>
            </a:r>
            <a:r>
              <a:rPr lang="en-US" altLang="zh-CN" sz="1800" b="0" baseline="0" dirty="0" smtClean="0"/>
              <a:t> Ji, and </a:t>
            </a:r>
            <a:r>
              <a:rPr lang="en-US" altLang="zh-CN" sz="1800" b="0" baseline="0" dirty="0" err="1" smtClean="0"/>
              <a:t>Yunjun</a:t>
            </a:r>
            <a:r>
              <a:rPr lang="en-US" altLang="zh-CN" sz="1800" b="0" baseline="0" dirty="0" smtClean="0"/>
              <a:t> Gao. </a:t>
            </a:r>
            <a:endParaRPr lang="en-US" dirty="0"/>
          </a:p>
        </p:txBody>
      </p:sp>
      <p:sp>
        <p:nvSpPr>
          <p:cNvPr id="4" name="Slide Number Placeholder 3"/>
          <p:cNvSpPr>
            <a:spLocks noGrp="1"/>
          </p:cNvSpPr>
          <p:nvPr>
            <p:ph type="sldNum" sz="quarter" idx="10"/>
          </p:nvPr>
        </p:nvSpPr>
        <p:spPr/>
        <p:txBody>
          <a:bodyPr/>
          <a:lstStyle/>
          <a:p>
            <a:fld id="{60A5737A-2B4F-4F46-A5DF-A04D5FBE8466}" type="slidenum">
              <a:rPr lang="en-US" smtClean="0"/>
              <a:t>1</a:t>
            </a:fld>
            <a:endParaRPr lang="en-US"/>
          </a:p>
        </p:txBody>
      </p:sp>
    </p:spTree>
    <p:extLst>
      <p:ext uri="{BB962C8B-B14F-4D97-AF65-F5344CB8AC3E}">
        <p14:creationId xmlns:p14="http://schemas.microsoft.com/office/powerpoint/2010/main" val="19574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There</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are two other properties of differential privacy, called sequential composition and parallel composition.</a:t>
                </a:r>
                <a:endParaRPr lang="en-US" altLang="zh-CN" sz="1800" dirty="0"/>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10</a:t>
            </a:fld>
            <a:endParaRPr lang="en-US"/>
          </a:p>
        </p:txBody>
      </p:sp>
    </p:spTree>
    <p:extLst>
      <p:ext uri="{BB962C8B-B14F-4D97-AF65-F5344CB8AC3E}">
        <p14:creationId xmlns:p14="http://schemas.microsoft.com/office/powerpoint/2010/main" val="330750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sz="1800" dirty="0" smtClean="0"/>
                  <a:t>Now we introduce</a:t>
                </a:r>
                <a:r>
                  <a:rPr lang="en-US" altLang="zh-CN" sz="1800" baseline="0" dirty="0" smtClean="0"/>
                  <a:t> the problems we have studied in this paper. The Problem1 aims to release the numbers of cycle triangles and flow triangles in a directed graph while satisfying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-edge-CDP.</a:t>
                </a:r>
                <a:r>
                  <a:rPr lang="en-US" altLang="zh-CN" sz="1800" baseline="0" dirty="0" smtClean="0"/>
                  <a:t> The Problem2 aims to release the numbers of cycle triangles and flow triangles in a directed graph while satisfying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-edge-LDP.</a:t>
                </a:r>
                <a:endParaRPr lang="en-US" altLang="zh-CN" sz="1800" dirty="0"/>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11</a:t>
            </a:fld>
            <a:endParaRPr lang="en-US"/>
          </a:p>
        </p:txBody>
      </p:sp>
    </p:spTree>
    <p:extLst>
      <p:ext uri="{BB962C8B-B14F-4D97-AF65-F5344CB8AC3E}">
        <p14:creationId xmlns:p14="http://schemas.microsoft.com/office/powerpoint/2010/main" val="102099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smtClean="0"/>
                  <a:t>We introduce the details of the proposed centralized algorithm. The</a:t>
                </a:r>
                <a:r>
                  <a:rPr lang="en-US" altLang="zh-CN" sz="1800" baseline="0" dirty="0" smtClean="0"/>
                  <a:t> Phase 1 of centralized algorithm is the graph projection. The graph projection aims to reduce the maximum out-degree of vertices in the input-directed graph.  After graph projection, the out-degree of each vertex in the projected-directed graph would not exceed </a:t>
                </a:r>
                <a14:m>
                  <m:oMath xmlns:m="http://schemas.openxmlformats.org/officeDocument/2006/math">
                    <m:sSub>
                      <m:sSubPr>
                        <m:ctrlPr>
                          <a:rPr lang="en-US" altLang="zh-CN" sz="1800" i="1" baseline="0" smtClean="0">
                            <a:latin typeface="Cambria Math" panose="02040503050406030204" pitchFamily="18" charset="0"/>
                          </a:rPr>
                        </m:ctrlPr>
                      </m:sSubPr>
                      <m:e>
                        <m:acc>
                          <m:accPr>
                            <m:chr m:val="̃"/>
                            <m:ctrlPr>
                              <a:rPr lang="en-US" altLang="zh-CN" sz="1800" i="1" baseline="0" smtClean="0">
                                <a:latin typeface="Cambria Math" panose="02040503050406030204" pitchFamily="18" charset="0"/>
                              </a:rPr>
                            </m:ctrlPr>
                          </m:accPr>
                          <m:e>
                            <m:r>
                              <a:rPr lang="en-US" altLang="zh-CN" sz="1800" b="0" i="1" baseline="0" smtClean="0">
                                <a:latin typeface="Cambria Math" panose="02040503050406030204" pitchFamily="18" charset="0"/>
                              </a:rPr>
                              <m:t>𝑑</m:t>
                            </m:r>
                          </m:e>
                        </m:acc>
                      </m:e>
                      <m:sub>
                        <m:r>
                          <a:rPr lang="en-US" altLang="zh-CN" sz="1800" b="0" i="1" baseline="0" smtClean="0">
                            <a:latin typeface="Cambria Math" panose="02040503050406030204" pitchFamily="18" charset="0"/>
                          </a:rPr>
                          <m:t>𝑚𝑎𝑥</m:t>
                        </m:r>
                      </m:sub>
                    </m:sSub>
                  </m:oMath>
                </a14:m>
                <a:r>
                  <a:rPr lang="en-US" altLang="zh-CN" sz="1800" dirty="0" smtClean="0"/>
                  <a:t>, where </a:t>
                </a:r>
                <a14:m>
                  <m:oMath xmlns:m="http://schemas.openxmlformats.org/officeDocument/2006/math">
                    <m:sSub>
                      <m:sSubPr>
                        <m:ctrlPr>
                          <a:rPr lang="en-US" altLang="zh-CN" sz="1800" i="1" baseline="0" smtClean="0">
                            <a:latin typeface="Cambria Math" panose="02040503050406030204" pitchFamily="18" charset="0"/>
                          </a:rPr>
                        </m:ctrlPr>
                      </m:sSubPr>
                      <m:e>
                        <m:acc>
                          <m:accPr>
                            <m:chr m:val="̃"/>
                            <m:ctrlPr>
                              <a:rPr lang="en-US" altLang="zh-CN" sz="1800" i="1" baseline="0" smtClean="0">
                                <a:latin typeface="Cambria Math" panose="02040503050406030204" pitchFamily="18" charset="0"/>
                              </a:rPr>
                            </m:ctrlPr>
                          </m:accPr>
                          <m:e>
                            <m:r>
                              <a:rPr lang="en-US" altLang="zh-CN" sz="1800" b="0" i="1" baseline="0" smtClean="0">
                                <a:latin typeface="Cambria Math" panose="02040503050406030204" pitchFamily="18" charset="0"/>
                              </a:rPr>
                              <m:t>𝑑</m:t>
                            </m:r>
                          </m:e>
                        </m:acc>
                      </m:e>
                      <m:sub>
                        <m:r>
                          <a:rPr lang="en-US" altLang="zh-CN" sz="1800" b="0" i="1" baseline="0" smtClean="0">
                            <a:latin typeface="Cambria Math" panose="02040503050406030204" pitchFamily="18" charset="0"/>
                          </a:rPr>
                          <m:t>𝑚𝑎𝑥</m:t>
                        </m:r>
                      </m:sub>
                    </m:sSub>
                  </m:oMath>
                </a14:m>
                <a:r>
                  <a:rPr lang="en-US" altLang="zh-CN" sz="1800" dirty="0" smtClean="0"/>
                  <a:t> is given</a:t>
                </a:r>
                <a:r>
                  <a:rPr lang="en-US" altLang="zh-CN" sz="1800" baseline="0" dirty="0" smtClean="0"/>
                  <a:t> projection degree. </a:t>
                </a:r>
                <a:endParaRPr lang="en-US" altLang="zh-CN" sz="1800" dirty="0"/>
              </a:p>
            </p:txBody>
          </p:sp>
        </mc:Choice>
        <mc:Fallback xmlns="">
          <p:sp>
            <p:nvSpPr>
              <p:cNvPr id="3" name="备注占位符 2"/>
              <p:cNvSpPr>
                <a:spLocks noGrp="1"/>
              </p:cNvSpPr>
              <p:nvPr>
                <p:ph type="body" idx="1"/>
              </p:nvPr>
            </p:nvSpPr>
            <p:spPr/>
            <p:txBody>
              <a:bodyPr/>
              <a:lstStyle/>
              <a:p>
                <a:r>
                  <a:rPr lang="en-US" altLang="zh-CN" sz="1800" dirty="0" smtClean="0"/>
                  <a:t>We introduce the details of the proposed centralized algorithm. The</a:t>
                </a:r>
                <a:r>
                  <a:rPr lang="en-US" altLang="zh-CN" sz="1800" baseline="0" dirty="0" smtClean="0"/>
                  <a:t> Phase 1 of centralized algorithm is the graph projection</a:t>
                </a:r>
                <a:r>
                  <a:rPr lang="en-US" altLang="zh-CN" sz="1800" baseline="0" dirty="0" smtClean="0"/>
                  <a:t>. The graph projection aims to reduce the maximum out-degree of vertices in the input-directed graph.  After graph projection, the out-degree of each vertex in the projected-directed graph would not exceed </a:t>
                </a:r>
                <a:r>
                  <a:rPr lang="en-US" altLang="zh-CN" sz="1800" b="0" i="0" baseline="0" smtClean="0">
                    <a:latin typeface="Cambria Math" panose="02040503050406030204" pitchFamily="18" charset="0"/>
                  </a:rPr>
                  <a:t>𝑑 ̃_𝑚𝑎𝑥</a:t>
                </a:r>
                <a:r>
                  <a:rPr lang="en-US" altLang="zh-CN" sz="1800" dirty="0" smtClean="0"/>
                  <a:t>, where </a:t>
                </a:r>
                <a:r>
                  <a:rPr lang="en-US" altLang="zh-CN" sz="1800" b="0" i="0" baseline="0" smtClean="0">
                    <a:latin typeface="Cambria Math" panose="02040503050406030204" pitchFamily="18" charset="0"/>
                  </a:rPr>
                  <a:t>𝑑 ̃</a:t>
                </a:r>
                <a:r>
                  <a:rPr lang="en-US" altLang="zh-CN" sz="1800" b="0" i="0" baseline="0" smtClean="0">
                    <a:latin typeface="Cambria Math" panose="02040503050406030204" pitchFamily="18" charset="0"/>
                  </a:rPr>
                  <a:t>_</a:t>
                </a:r>
                <a:r>
                  <a:rPr lang="en-US" altLang="zh-CN" sz="1800" b="0" i="0" baseline="0" smtClean="0">
                    <a:latin typeface="Cambria Math" panose="02040503050406030204" pitchFamily="18" charset="0"/>
                  </a:rPr>
                  <a:t>𝑚𝑎𝑥</a:t>
                </a:r>
                <a:r>
                  <a:rPr lang="en-US" altLang="zh-CN" sz="1800" dirty="0" smtClean="0"/>
                  <a:t> is given</a:t>
                </a:r>
                <a:r>
                  <a:rPr lang="en-US" altLang="zh-CN" sz="1800" baseline="0" dirty="0" smtClean="0"/>
                  <a:t> projection degree. </a:t>
                </a:r>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12</a:t>
            </a:fld>
            <a:endParaRPr lang="en-US"/>
          </a:p>
        </p:txBody>
      </p:sp>
    </p:spTree>
    <p:extLst>
      <p:ext uri="{BB962C8B-B14F-4D97-AF65-F5344CB8AC3E}">
        <p14:creationId xmlns:p14="http://schemas.microsoft.com/office/powerpoint/2010/main" val="45965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smtClean="0"/>
                  <a:t>The</a:t>
                </a:r>
                <a:r>
                  <a:rPr lang="en-US" altLang="zh-CN" sz="1800" baseline="0" dirty="0" smtClean="0"/>
                  <a:t> Phase 2 and Phase 3 are the triangle counting and counting perturbation, respectively. The Phase 2 computes the exact numbers of cycle and flow triangles in the projected-directed graph </a:t>
                </a:r>
                <a14:m>
                  <m:oMath xmlns:m="http://schemas.openxmlformats.org/officeDocument/2006/math">
                    <m:acc>
                      <m:accPr>
                        <m:chr m:val="̃"/>
                        <m:ctrlPr>
                          <a:rPr lang="en-US" altLang="zh-CN" sz="1800" i="1" baseline="0" smtClean="0">
                            <a:latin typeface="Cambria Math" panose="02040503050406030204" pitchFamily="18" charset="0"/>
                          </a:rPr>
                        </m:ctrlPr>
                      </m:accPr>
                      <m:e>
                        <m:r>
                          <a:rPr lang="en-US" altLang="zh-CN" sz="1800" b="0" i="1" baseline="0" smtClean="0">
                            <a:latin typeface="Cambria Math" panose="02040503050406030204" pitchFamily="18" charset="0"/>
                          </a:rPr>
                          <m:t>𝐺</m:t>
                        </m:r>
                      </m:e>
                    </m:acc>
                  </m:oMath>
                </a14:m>
                <a:r>
                  <a:rPr lang="en-US" altLang="zh-CN" sz="1800" dirty="0" smtClean="0"/>
                  <a:t> returned from Phase 1. The Phase</a:t>
                </a:r>
                <a:r>
                  <a:rPr lang="en-US" altLang="zh-CN" sz="1800" baseline="0" dirty="0" smtClean="0"/>
                  <a:t> 3 implements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-edge-CDP through Laplacian</a:t>
                </a:r>
                <a:r>
                  <a:rPr lang="en-US" altLang="zh-CN" sz="1800" baseline="0" dirty="0" smtClean="0"/>
                  <a:t> mechanism. </a:t>
                </a:r>
                <a:endParaRPr lang="en-US" altLang="zh-CN" sz="1800" dirty="0"/>
              </a:p>
            </p:txBody>
          </p:sp>
        </mc:Choice>
        <mc:Fallback xmlns="">
          <p:sp>
            <p:nvSpPr>
              <p:cNvPr id="3" name="备注占位符 2"/>
              <p:cNvSpPr>
                <a:spLocks noGrp="1"/>
              </p:cNvSpPr>
              <p:nvPr>
                <p:ph type="body" idx="1"/>
              </p:nvPr>
            </p:nvSpPr>
            <p:spPr/>
            <p:txBody>
              <a:bodyPr/>
              <a:lstStyle/>
              <a:p>
                <a:r>
                  <a:rPr lang="en-US" altLang="zh-CN" sz="1800" dirty="0" smtClean="0"/>
                  <a:t>The</a:t>
                </a:r>
                <a:r>
                  <a:rPr lang="en-US" altLang="zh-CN" sz="1800" baseline="0" dirty="0" smtClean="0"/>
                  <a:t> Phase 2 and Phase 3 are the triangle counting and counting perturbation, respectively</a:t>
                </a:r>
                <a:r>
                  <a:rPr lang="en-US" altLang="zh-CN" sz="1800" baseline="0" dirty="0" smtClean="0"/>
                  <a:t>. The Phase 2 computes the exact numbers of cycle and flow triangles in the projected-directed graph </a:t>
                </a:r>
                <a:r>
                  <a:rPr lang="en-US" altLang="zh-CN" sz="1800" b="0" i="0" baseline="0" smtClean="0">
                    <a:latin typeface="Cambria Math" panose="02040503050406030204" pitchFamily="18" charset="0"/>
                  </a:rPr>
                  <a:t>𝐺 ̃</a:t>
                </a:r>
                <a:r>
                  <a:rPr lang="en-US" altLang="zh-CN" sz="1800" dirty="0" smtClean="0"/>
                  <a:t> returned from Phase 1. The Phase</a:t>
                </a:r>
                <a:r>
                  <a:rPr lang="en-US" altLang="zh-CN" sz="1800" baseline="0" dirty="0" smtClean="0"/>
                  <a:t> 3 implements </a:t>
                </a:r>
                <a:r>
                  <a:rPr lang="zh-CN" altLang="en-US" sz="1800" i="0" baseline="0" smtClean="0">
                    <a:latin typeface="Cambria Math" panose="02040503050406030204" pitchFamily="18" charset="0"/>
                  </a:rPr>
                  <a:t>𝜖</a:t>
                </a:r>
                <a:r>
                  <a:rPr lang="en-US" altLang="zh-CN" sz="1800" dirty="0" smtClean="0"/>
                  <a:t>-edge-CDP through Laplacian</a:t>
                </a:r>
                <a:r>
                  <a:rPr lang="en-US" altLang="zh-CN" sz="1800" baseline="0" dirty="0" smtClean="0"/>
                  <a:t> mechanism. </a:t>
                </a:r>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13</a:t>
            </a:fld>
            <a:endParaRPr lang="en-US"/>
          </a:p>
        </p:txBody>
      </p:sp>
    </p:spTree>
    <p:extLst>
      <p:ext uri="{BB962C8B-B14F-4D97-AF65-F5344CB8AC3E}">
        <p14:creationId xmlns:p14="http://schemas.microsoft.com/office/powerpoint/2010/main" val="110957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In</a:t>
            </a:r>
            <a:r>
              <a:rPr lang="en-US" altLang="zh-CN" sz="1800" baseline="0" dirty="0" smtClean="0"/>
              <a:t> the Phase 3, to analyze the sensitivity of the counting function. We construct a case-directed graph, based on which we can deduce the largest difference in the total number of cycle and flow triangles resulting from the addition or removal of a specific edge.</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14</a:t>
            </a:fld>
            <a:endParaRPr lang="en-US"/>
          </a:p>
        </p:txBody>
      </p:sp>
    </p:spTree>
    <p:extLst>
      <p:ext uri="{BB962C8B-B14F-4D97-AF65-F5344CB8AC3E}">
        <p14:creationId xmlns:p14="http://schemas.microsoft.com/office/powerpoint/2010/main" val="109975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the figure, there is an example for counting the numbers of cycle and flow triangles in a directed graph through the proposed centralized differentially private releasing algorithm.</a:t>
                </a:r>
                <a:endParaRPr lang="en-US" altLang="zh-CN" sz="1800" dirty="0"/>
              </a:p>
            </p:txBody>
          </p:sp>
        </mc:Choice>
        <mc:Fallback xmlns="">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the figure, there is an example for counting the numbers of cycle and flow triangles in a directed graph with </a:t>
                </a:r>
                <a:r>
                  <a:rPr lang="zh-CN" altLang="en-US" sz="1800" i="0" kern="100" baseline="0" smtClean="0">
                    <a:effectLst/>
                    <a:latin typeface="Cambria Math" panose="02040503050406030204" pitchFamily="18" charset="0"/>
                    <a:ea typeface="DengXian" panose="02010600030101010101" pitchFamily="2" charset="-122"/>
                    <a:cs typeface="Times New Roman" panose="02020603050405020304" pitchFamily="18" charset="0"/>
                  </a:rPr>
                  <a:t>𝜖</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-edge-CDP</a:t>
                </a:r>
                <a:r>
                  <a:rPr lang="en-US" altLang="zh-CN" sz="1800" baseline="0" dirty="0" smtClean="0"/>
                  <a:t>.</a:t>
                </a:r>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15</a:t>
            </a:fld>
            <a:endParaRPr lang="en-US"/>
          </a:p>
        </p:txBody>
      </p:sp>
    </p:spTree>
    <p:extLst>
      <p:ext uri="{BB962C8B-B14F-4D97-AF65-F5344CB8AC3E}">
        <p14:creationId xmlns:p14="http://schemas.microsoft.com/office/powerpoint/2010/main" val="199490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smtClean="0"/>
                  <a:t>Then,</a:t>
                </a:r>
                <a:r>
                  <a:rPr lang="en-US" altLang="zh-CN" sz="1800" baseline="0" dirty="0" smtClean="0"/>
                  <a:t> we discuss the privacy and utility of the proposed centralized algorithm. As shown in Theorem 4, we prove that after the graph projection, the proposed centralized algorithm satisfies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-edge-CDP.</a:t>
                </a:r>
                <a:r>
                  <a:rPr lang="en-US" altLang="zh-CN" sz="1800" baseline="0" dirty="0" smtClean="0"/>
                  <a:t> As shown in Theorem 5, we confirm that the algorithmic output is an unbiased estimation for the exact numbers and we also provide the variance of the algorithmic output.</a:t>
                </a:r>
                <a:endParaRPr lang="en-US" altLang="zh-CN" sz="1800" dirty="0"/>
              </a:p>
            </p:txBody>
          </p:sp>
        </mc:Choice>
        <mc:Fallback xmlns="">
          <p:sp>
            <p:nvSpPr>
              <p:cNvPr id="3" name="备注占位符 2"/>
              <p:cNvSpPr>
                <a:spLocks noGrp="1"/>
              </p:cNvSpPr>
              <p:nvPr>
                <p:ph type="body" idx="1"/>
              </p:nvPr>
            </p:nvSpPr>
            <p:spPr/>
            <p:txBody>
              <a:bodyPr/>
              <a:lstStyle/>
              <a:p>
                <a:r>
                  <a:rPr lang="en-US" altLang="zh-CN" sz="1800" dirty="0" smtClean="0"/>
                  <a:t>Then,</a:t>
                </a:r>
                <a:r>
                  <a:rPr lang="en-US" altLang="zh-CN" sz="1800" baseline="0" dirty="0" smtClean="0"/>
                  <a:t> we discuss the privacy and utility of the proposed centralized algorithm. As shown in Theorem 4, we prove that after the graph projection, the proposed centralized algorithm satisfies </a:t>
                </a:r>
                <a:r>
                  <a:rPr lang="zh-CN" altLang="en-US" sz="1800" i="0" baseline="0" smtClean="0">
                    <a:latin typeface="Cambria Math" panose="02040503050406030204" pitchFamily="18" charset="0"/>
                  </a:rPr>
                  <a:t>𝜖</a:t>
                </a:r>
                <a:r>
                  <a:rPr lang="en-US" altLang="zh-CN" sz="1800" dirty="0" smtClean="0"/>
                  <a:t>-edge-CDP.</a:t>
                </a:r>
                <a:r>
                  <a:rPr lang="en-US" altLang="zh-CN" sz="1800" baseline="0" dirty="0" smtClean="0"/>
                  <a:t> As shown in Theorem 5, we confirm that the algorithmic output is an unbiased estimation for the exact numbers and we also provide the variance of the algorithmic output.</a:t>
                </a:r>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16</a:t>
            </a:fld>
            <a:endParaRPr lang="en-US"/>
          </a:p>
        </p:txBody>
      </p:sp>
    </p:spTree>
    <p:extLst>
      <p:ext uri="{BB962C8B-B14F-4D97-AF65-F5344CB8AC3E}">
        <p14:creationId xmlns:p14="http://schemas.microsoft.com/office/powerpoint/2010/main" val="24553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Next,</a:t>
            </a:r>
            <a:r>
              <a:rPr lang="en-US" altLang="zh-CN" sz="1800" baseline="0" dirty="0" smtClean="0"/>
              <a:t> w</a:t>
            </a:r>
            <a:r>
              <a:rPr lang="en-US" altLang="zh-CN" sz="1800" dirty="0" smtClean="0"/>
              <a:t>e</a:t>
            </a:r>
            <a:r>
              <a:rPr lang="en-US" altLang="zh-CN" sz="1800" baseline="0" dirty="0" smtClean="0"/>
              <a:t> introduce the details of the proposed local algorithm. The first phase of the local algorithm is noisy graph generation. This phase generates the noisy graph through running randomized response on each user side.</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17</a:t>
            </a:fld>
            <a:endParaRPr lang="en-US"/>
          </a:p>
        </p:txBody>
      </p:sp>
    </p:spTree>
    <p:extLst>
      <p:ext uri="{BB962C8B-B14F-4D97-AF65-F5344CB8AC3E}">
        <p14:creationId xmlns:p14="http://schemas.microsoft.com/office/powerpoint/2010/main" val="3404237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The</a:t>
            </a:r>
            <a:r>
              <a:rPr lang="en-US" altLang="zh-CN" sz="1800" baseline="0" dirty="0" smtClean="0"/>
              <a:t> second phase of the local algorithm is local estimation. Here, </a:t>
            </a:r>
            <a:r>
              <a:rPr lang="en-US" altLang="zh-CN" sz="1800" baseline="0" dirty="0" err="1" smtClean="0"/>
              <a:t>Ti</a:t>
            </a:r>
            <a:r>
              <a:rPr lang="en-US" altLang="zh-CN" sz="1800" baseline="0" dirty="0" smtClean="0"/>
              <a:t> represents the set of local cycle triangles containing vi; </a:t>
            </a:r>
            <a:r>
              <a:rPr lang="en-US" altLang="zh-CN" sz="1800" baseline="0" dirty="0" err="1" smtClean="0"/>
              <a:t>Ti</a:t>
            </a:r>
            <a:r>
              <a:rPr lang="en-US" altLang="zh-CN" sz="1800" baseline="0" dirty="0" smtClean="0"/>
              <a:t>^{(1)} represents the set of local cycle 2-stars starting from vi; </a:t>
            </a:r>
            <a:r>
              <a:rPr lang="en-US" altLang="zh-CN" sz="1800" baseline="0" dirty="0" err="1" smtClean="0"/>
              <a:t>Ti</a:t>
            </a:r>
            <a:r>
              <a:rPr lang="en-US" altLang="zh-CN" sz="1800" baseline="0" dirty="0" smtClean="0"/>
              <a:t>^{(2)} represents the set of local cycle 2-stars whose middle vertex is vi; Li represents the set of local single edges starting from vi; </a:t>
            </a:r>
            <a:r>
              <a:rPr lang="en-US" altLang="zh-CN" sz="1800" baseline="0" dirty="0" err="1" smtClean="0"/>
              <a:t>Ri</a:t>
            </a:r>
            <a:r>
              <a:rPr lang="en-US" altLang="zh-CN" sz="1800" baseline="0" dirty="0" smtClean="0"/>
              <a:t> represents the set of local flow triangles containing vi; Si represents the set of local flow 2-stars whose </a:t>
            </a:r>
            <a:r>
              <a:rPr lang="en-US" altLang="zh-CN" sz="1800" baseline="0" smtClean="0"/>
              <a:t>central vertex is vi.  </a:t>
            </a:r>
            <a:r>
              <a:rPr lang="en-US" altLang="zh-CN" sz="1800" baseline="0" dirty="0" smtClean="0"/>
              <a:t>On each user vi side, vi first downloads the noisy graph, then counts the numbers of these local subgraphs. Based on these numbers, vi generates the local estimation and report it to the central server. Finally, the central server </a:t>
            </a:r>
            <a:r>
              <a:rPr lang="en-US" altLang="zh-CN" sz="1200" b="0" i="0" u="none" strike="noStrike" kern="1200" baseline="0" dirty="0" smtClean="0">
                <a:solidFill>
                  <a:schemeClr val="tx1"/>
                </a:solidFill>
                <a:latin typeface="+mn-lt"/>
                <a:ea typeface="+mn-ea"/>
                <a:cs typeface="+mn-cs"/>
              </a:rPr>
              <a:t>aggregates</a:t>
            </a:r>
            <a:r>
              <a:rPr lang="en-US" altLang="zh-CN" sz="1800" baseline="0" dirty="0" smtClean="0"/>
              <a:t> all the local estimations to obtain the released numbers. </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18</a:t>
            </a:fld>
            <a:endParaRPr lang="en-US"/>
          </a:p>
        </p:txBody>
      </p:sp>
    </p:spTree>
    <p:extLst>
      <p:ext uri="{BB962C8B-B14F-4D97-AF65-F5344CB8AC3E}">
        <p14:creationId xmlns:p14="http://schemas.microsoft.com/office/powerpoint/2010/main" val="195122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We</a:t>
            </a:r>
            <a:r>
              <a:rPr lang="en-US" altLang="zh-CN" sz="1800" baseline="0" dirty="0" smtClean="0"/>
              <a:t> prove that when using this local estimation on each user side, the central server can aggregate all the local estimations to an unbiased estimation for the number of cycle and flow triangles in input-directed graph.    </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19</a:t>
            </a:fld>
            <a:endParaRPr lang="en-US"/>
          </a:p>
        </p:txBody>
      </p:sp>
    </p:spTree>
    <p:extLst>
      <p:ext uri="{BB962C8B-B14F-4D97-AF65-F5344CB8AC3E}">
        <p14:creationId xmlns:p14="http://schemas.microsoft.com/office/powerpoint/2010/main" val="46219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rPr>
              <a:t>My presentation will unfold from the following five parts.</a:t>
            </a:r>
            <a:endParaRPr lang="zh-CN"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5737A-2B4F-4F46-A5DF-A04D5FBE84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64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this figure, the black lines denote the edges that v6 could view. The red lines denote the edges in the noisy graph.  Based on this information, we can count the numbers of local subgraphs on v6 side.</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20</a:t>
            </a:fld>
            <a:endParaRPr lang="en-US"/>
          </a:p>
        </p:txBody>
      </p:sp>
    </p:spTree>
    <p:extLst>
      <p:ext uri="{BB962C8B-B14F-4D97-AF65-F5344CB8AC3E}">
        <p14:creationId xmlns:p14="http://schemas.microsoft.com/office/powerpoint/2010/main" val="64204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the figure, there is the workflow for counting the numbers of cycle and flow triangles in a directed graph through locally differentially private releasing algorithm .</a:t>
                </a:r>
                <a:endParaRPr lang="en-US" altLang="zh-CN" sz="1800" dirty="0"/>
              </a:p>
            </p:txBody>
          </p:sp>
        </mc:Choice>
        <mc:Fallback xmlns="">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the figure, there is </a:t>
                </a:r>
                <a:r>
                  <a:rPr lang="en-US" altLang="zh-CN" sz="1800" baseline="0" dirty="0" smtClean="0"/>
                  <a:t>the workflow for </a:t>
                </a:r>
                <a:r>
                  <a:rPr lang="en-US" altLang="zh-CN" sz="1800" baseline="0" dirty="0" smtClean="0"/>
                  <a:t>counting the numbers of cycle and flow triangles in a directed graph with </a:t>
                </a:r>
                <a:r>
                  <a:rPr lang="en-US" altLang="zh-CN" sz="1800" b="0" i="0" kern="100" baseline="0" smtClean="0">
                    <a:effectLst/>
                    <a:latin typeface="Cambria Math" panose="02040503050406030204" pitchFamily="18" charset="0"/>
                    <a:ea typeface="DengXian" panose="02010600030101010101" pitchFamily="2" charset="-122"/>
                    <a:cs typeface="Times New Roman" panose="02020603050405020304" pitchFamily="18" charset="0"/>
                  </a:rPr>
                  <a:t>(</a:t>
                </a:r>
                <a:r>
                  <a:rPr lang="zh-CN" altLang="en-US" sz="1800" i="0" kern="100" baseline="0" smtClean="0">
                    <a:effectLst/>
                    <a:latin typeface="Cambria Math" panose="02040503050406030204" pitchFamily="18" charset="0"/>
                    <a:ea typeface="DengXian" panose="02010600030101010101" pitchFamily="2" charset="-122"/>
                    <a:cs typeface="Times New Roman" panose="02020603050405020304" pitchFamily="18" charset="0"/>
                  </a:rPr>
                  <a:t>𝜖</a:t>
                </a:r>
                <a:r>
                  <a:rPr lang="en-US" altLang="zh-CN" sz="1800" b="0" i="0" kern="100" baseline="0" smtClean="0">
                    <a:effectLst/>
                    <a:latin typeface="Cambria Math" panose="02040503050406030204" pitchFamily="18" charset="0"/>
                    <a:ea typeface="DengXian" panose="02010600030101010101" pitchFamily="2" charset="-122"/>
                    <a:cs typeface="Times New Roman" panose="02020603050405020304" pitchFamily="18" charset="0"/>
                  </a:rPr>
                  <a:t>1</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a:t>
                </a:r>
                <a:r>
                  <a:rPr lang="zh-CN" altLang="en-US" sz="1800" i="0" kern="100" baseline="0" smtClean="0">
                    <a:effectLst/>
                    <a:latin typeface="Cambria Math" panose="02040503050406030204" pitchFamily="18" charset="0"/>
                    <a:ea typeface="DengXian" panose="02010600030101010101" pitchFamily="2" charset="-122"/>
                    <a:cs typeface="Times New Roman" panose="02020603050405020304" pitchFamily="18" charset="0"/>
                  </a:rPr>
                  <a:t>𝜖</a:t>
                </a:r>
                <a:r>
                  <a:rPr lang="en-US" altLang="zh-CN" sz="1800" b="0" i="0" kern="100" baseline="0" smtClean="0">
                    <a:effectLst/>
                    <a:latin typeface="Cambria Math" panose="02040503050406030204" pitchFamily="18" charset="0"/>
                    <a:ea typeface="DengXian" panose="02010600030101010101" pitchFamily="2" charset="-122"/>
                    <a:cs typeface="Times New Roman" panose="02020603050405020304" pitchFamily="18" charset="0"/>
                  </a:rPr>
                  <a:t>2</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)-edge-LDP</a:t>
                </a:r>
                <a:r>
                  <a:rPr lang="en-US" altLang="zh-CN" sz="1800" baseline="0" dirty="0" smtClean="0"/>
                  <a:t>.</a:t>
                </a:r>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21</a:t>
            </a:fld>
            <a:endParaRPr lang="en-US"/>
          </a:p>
        </p:txBody>
      </p:sp>
    </p:spTree>
    <p:extLst>
      <p:ext uri="{BB962C8B-B14F-4D97-AF65-F5344CB8AC3E}">
        <p14:creationId xmlns:p14="http://schemas.microsoft.com/office/powerpoint/2010/main" val="1814820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mn-lt"/>
                    <a:ea typeface="+mn-ea"/>
                    <a:cs typeface="+mn-cs"/>
                  </a:rPr>
                  <a:t>Then, we discuss the privacy and utility of the proposed local algorithm. As shown in Theorem 8, we prove that the proposed local algorithm satisfies </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a14:m>
                <a:r>
                  <a:rPr kumimoji="0" lang="en-US" altLang="zh-CN" sz="1800" b="0" i="0" u="none" strike="noStrike" kern="1200" cap="none" spc="0" normalizeH="0" baseline="0" noProof="0" dirty="0" smtClean="0">
                    <a:ln>
                      <a:noFill/>
                    </a:ln>
                    <a:solidFill>
                      <a:prstClr val="black"/>
                    </a:solidFill>
                    <a:effectLst/>
                    <a:uLnTx/>
                    <a:uFillTx/>
                    <a:latin typeface="+mn-lt"/>
                    <a:ea typeface="+mn-ea"/>
                    <a:cs typeface="+mn-cs"/>
                  </a:rPr>
                  <a:t>-edge-LDP for each user. As shown in Theorem 9, we confirm that the algorithmic output is an unbiased estimation for the exact numbers.</a:t>
                </a:r>
                <a:endParaRPr kumimoji="0" lang="en-US" altLang="zh-CN" sz="1800" b="0" i="0" u="none" strike="noStrike" kern="1200" cap="none" spc="0" normalizeH="0" baseline="0" noProof="0" dirty="0">
                  <a:ln>
                    <a:noFill/>
                  </a:ln>
                  <a:solidFill>
                    <a:prstClr val="black"/>
                  </a:solidFill>
                  <a:effectLst/>
                  <a:uLnTx/>
                  <a:uFillTx/>
                  <a:latin typeface="+mn-lt"/>
                  <a:ea typeface="+mn-ea"/>
                  <a:cs typeface="+mn-cs"/>
                </a:endParaRPr>
              </a:p>
              <a:p>
                <a:endParaRPr lang="en-US" altLang="zh-CN" sz="180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mn-lt"/>
                    <a:ea typeface="+mn-ea"/>
                    <a:cs typeface="+mn-cs"/>
                  </a:rPr>
                  <a:t>Then, we discuss the privacy and utility of the proposed local algorithm. As shown in Theorem 8, we prove that the proposed local algorithm satisfies </a:t>
                </a:r>
                <a: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zh-CN" altLang="en-US"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𝜖</a:t>
                </a:r>
                <a: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1+</a:t>
                </a:r>
                <a:r>
                  <a:rPr kumimoji="0" lang="zh-CN" altLang="en-US"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𝜖</a:t>
                </a:r>
                <a: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2)</a:t>
                </a:r>
                <a:r>
                  <a:rPr kumimoji="0" lang="en-US" altLang="zh-CN" sz="1800" b="0" i="0" u="none" strike="noStrike" kern="1200" cap="none" spc="0" normalizeH="0" baseline="0" noProof="0" dirty="0" smtClean="0">
                    <a:ln>
                      <a:noFill/>
                    </a:ln>
                    <a:solidFill>
                      <a:prstClr val="black"/>
                    </a:solidFill>
                    <a:effectLst/>
                    <a:uLnTx/>
                    <a:uFillTx/>
                    <a:latin typeface="+mn-lt"/>
                    <a:ea typeface="+mn-ea"/>
                    <a:cs typeface="+mn-cs"/>
                  </a:rPr>
                  <a:t>-edge-LDP. As shown in Theorem 9, we confirm that the algorithmic output is an unbiased estimation for the exact numbers.</a:t>
                </a:r>
                <a:endParaRPr kumimoji="0" lang="en-US" altLang="zh-CN" sz="1800" b="0" i="0" u="none" strike="noStrike" kern="1200" cap="none" spc="0" normalizeH="0" baseline="0" noProof="0" dirty="0">
                  <a:ln>
                    <a:noFill/>
                  </a:ln>
                  <a:solidFill>
                    <a:prstClr val="black"/>
                  </a:solidFill>
                  <a:effectLst/>
                  <a:uLnTx/>
                  <a:uFillTx/>
                  <a:latin typeface="+mn-lt"/>
                  <a:ea typeface="+mn-ea"/>
                  <a:cs typeface="+mn-cs"/>
                </a:endParaRPr>
              </a:p>
              <a:p>
                <a:endParaRPr lang="en-US" altLang="zh-CN" sz="1800" dirty="0"/>
              </a:p>
            </p:txBody>
          </p:sp>
        </mc:Fallback>
      </mc:AlternateContent>
      <p:sp>
        <p:nvSpPr>
          <p:cNvPr id="4" name="灯片编号占位符 3"/>
          <p:cNvSpPr>
            <a:spLocks noGrp="1"/>
          </p:cNvSpPr>
          <p:nvPr>
            <p:ph type="sldNum" sz="quarter" idx="5"/>
          </p:nvPr>
        </p:nvSpPr>
        <p:spPr/>
        <p:txBody>
          <a:bodyPr/>
          <a:lstStyle/>
          <a:p>
            <a:fld id="{60A5737A-2B4F-4F46-A5DF-A04D5FBE8466}" type="slidenum">
              <a:rPr lang="en-US" smtClean="0"/>
              <a:t>22</a:t>
            </a:fld>
            <a:endParaRPr lang="en-US"/>
          </a:p>
        </p:txBody>
      </p:sp>
    </p:spTree>
    <p:extLst>
      <p:ext uri="{BB962C8B-B14F-4D97-AF65-F5344CB8AC3E}">
        <p14:creationId xmlns:p14="http://schemas.microsoft.com/office/powerpoint/2010/main" val="3151233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As</a:t>
            </a:r>
            <a:r>
              <a:rPr lang="en-US" altLang="zh-CN" sz="1800" baseline="0" dirty="0" smtClean="0"/>
              <a:t> shown in Theorem 10, we provide the upper bounds of the variance of the algorithmic output. </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23</a:t>
            </a:fld>
            <a:endParaRPr lang="en-US"/>
          </a:p>
        </p:txBody>
      </p:sp>
    </p:spTree>
    <p:extLst>
      <p:ext uri="{BB962C8B-B14F-4D97-AF65-F5344CB8AC3E}">
        <p14:creationId xmlns:p14="http://schemas.microsoft.com/office/powerpoint/2010/main" val="396240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tabLst>
                <a:tab pos="3098165"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Next, we present experimental results for our proposed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algorithms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tabLst>
                <a:tab pos="3098165" algn="l"/>
              </a:tabLs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experiments, We use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six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real world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graphs,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and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compare 4</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methods.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24</a:t>
            </a:fld>
            <a:endParaRPr lang="en-US"/>
          </a:p>
        </p:txBody>
      </p:sp>
    </p:spTree>
    <p:extLst>
      <p:ext uri="{BB962C8B-B14F-4D97-AF65-F5344CB8AC3E}">
        <p14:creationId xmlns:p14="http://schemas.microsoft.com/office/powerpoint/2010/main" val="3604480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Firstly, we compare CDP and CDP Naive in terms of utility on all datasets. For the sum of the $L_{2}$ loss of the numbers of cycle and flow triangles, CDP is smaller than CDP Naive. CDP reaches higher utility than CDP Naive.</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25</a:t>
            </a:fld>
            <a:endParaRPr lang="en-US"/>
          </a:p>
        </p:txBody>
      </p:sp>
    </p:spTree>
    <p:extLst>
      <p:ext uri="{BB962C8B-B14F-4D97-AF65-F5344CB8AC3E}">
        <p14:creationId xmlns:p14="http://schemas.microsoft.com/office/powerpoint/2010/main" val="218388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Then, we test the performance of CDP by varying the privacy budget  $\epsilon$. We can observe that with the growth of   $\epsilon$, (1) the running time of CDP keeps stable, and (2) both the relative error and $L_{2}$ loss of CDP decrease.</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26</a:t>
            </a:fld>
            <a:endParaRPr lang="en-US"/>
          </a:p>
        </p:txBody>
      </p:sp>
    </p:spTree>
    <p:extLst>
      <p:ext uri="{BB962C8B-B14F-4D97-AF65-F5344CB8AC3E}">
        <p14:creationId xmlns:p14="http://schemas.microsoft.com/office/powerpoint/2010/main" val="392387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Next, we  study the impact of projection degree $\tilde{d}_{max}$ on CDP  When $\tilde{d}_{max}$ increases, the running time fluctuates slightly. This is because at least $95\%$ of the vertices have degrees no larger than $0.2d_{max}$. Hence,  only   a small number of vertices are affected in  the graph projection process.  Moreover,  for small $\tilde{d}_{max}$, the difference between the projected directed graph and input directed graph is large,</a:t>
            </a:r>
            <a:r>
              <a:rPr kumimoji="1" lang="en-US" altLang="zh-CN" baseline="0" dirty="0" smtClean="0"/>
              <a:t> leading to inaccurate counting results  and large relative error and $L_{2}$ loss. The larger $\tilde{d}_{max}$, the smaller  difference between the projected directed graph and input directed graph. Hence,  the relative error and $L_{2}$ loss of CDP decrease.</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We explore the impact of graph size $|V|$ on CDP. Obviously, the larger graph, the more running time of CDP.  For utility, when the graph becomes larger, the relative error of CDP decreases while the $L_{2}$ loss of CDP increases. It is because the larger graph usually contain more   cycle and flow triangles.  The relative error is calculated by dividing the absolute error (the difference between the counted triangle number and the actual triangle number) by the actual triangle number. When the actual triangle number increases, the relative error decreases.  The $L_{2}$ loss is the square of the difference between the counted triangle number  and the actual triangle number. When the actual triangle number grows, the difference becomes large as well, resulting in larger  $L_{2}$ loss. </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27</a:t>
            </a:fld>
            <a:endParaRPr lang="en-US"/>
          </a:p>
        </p:txBody>
      </p:sp>
    </p:spTree>
    <p:extLst>
      <p:ext uri="{BB962C8B-B14F-4D97-AF65-F5344CB8AC3E}">
        <p14:creationId xmlns:p14="http://schemas.microsoft.com/office/powerpoint/2010/main" val="3228598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We compare the performance of LDP and LDP Naive. For running time, We can observe that LDP is at least two orders of magnitude faster than LDP Naive. For the datasets MO, AC, CH, and PG, the LDP Naive can not complete within \</a:t>
            </a:r>
            <a:r>
              <a:rPr lang="en-US" altLang="zh-CN" sz="1800" dirty="0" err="1" smtClean="0"/>
              <a:t>textcolor</a:t>
            </a:r>
            <a:r>
              <a:rPr lang="en-US" altLang="zh-CN" sz="1800" dirty="0" smtClean="0"/>
              <a:t>{black}{3} hours.  For the utility, both the relative error and $L_{2}$ loss of LDP are at least two orders of  magnitude better than that of LDP Naive. </a:t>
            </a:r>
            <a:endParaRPr lang="en-US" altLang="zh-CN" sz="1800" dirty="0"/>
          </a:p>
        </p:txBody>
      </p:sp>
      <p:sp>
        <p:nvSpPr>
          <p:cNvPr id="4" name="灯片编号占位符 3"/>
          <p:cNvSpPr>
            <a:spLocks noGrp="1"/>
          </p:cNvSpPr>
          <p:nvPr>
            <p:ph type="sldNum" sz="quarter" idx="5"/>
          </p:nvPr>
        </p:nvSpPr>
        <p:spPr/>
        <p:txBody>
          <a:bodyPr/>
          <a:lstStyle/>
          <a:p>
            <a:fld id="{60A5737A-2B4F-4F46-A5DF-A04D5FBE8466}" type="slidenum">
              <a:rPr lang="en-US" smtClean="0"/>
              <a:t>28</a:t>
            </a:fld>
            <a:endParaRPr lang="en-US"/>
          </a:p>
        </p:txBody>
      </p:sp>
    </p:spTree>
    <p:extLst>
      <p:ext uri="{BB962C8B-B14F-4D97-AF65-F5344CB8AC3E}">
        <p14:creationId xmlns:p14="http://schemas.microsoft.com/office/powerpoint/2010/main" val="2688912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Then, we  test the impact of privacy budget $\epsilon$ on LDP. We can see that the running time, relative error, and  $L_{2}$ loss of LDP decrease with the increase of $\epsilon$. </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29</a:t>
            </a:fld>
            <a:endParaRPr lang="en-US"/>
          </a:p>
        </p:txBody>
      </p:sp>
    </p:spTree>
    <p:extLst>
      <p:ext uri="{BB962C8B-B14F-4D97-AF65-F5344CB8AC3E}">
        <p14:creationId xmlns:p14="http://schemas.microsoft.com/office/powerpoint/2010/main" val="4047955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First I will introduce </a:t>
            </a:r>
            <a:r>
              <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rPr>
              <a:t>the</a:t>
            </a:r>
            <a:r>
              <a:rPr lang="en-US" altLang="zh-CN" sz="12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rPr>
              <a:t>background</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rPr>
              <a:t>In directed graphs,</a:t>
            </a:r>
            <a:r>
              <a:rPr lang="en-US" altLang="zh-CN" sz="12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triangles, which are different from those in undirected graphs, include two distinct types, cycle triangles and flow triangles.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rPr>
              <a:t>When</a:t>
            </a:r>
            <a:r>
              <a:rPr lang="en-US" altLang="zh-CN" sz="12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we count the triangles in a directed graph, both the numbers of cycle and flow triangles need to be released.</a:t>
            </a:r>
            <a:endParaRPr lang="en-US" altLang="zh-CN" sz="1200" kern="100" dirty="0" smtClean="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0A5737A-2B4F-4F46-A5DF-A04D5FBE8466}" type="slidenum">
              <a:rPr lang="en-US" smtClean="0"/>
              <a:t>3</a:t>
            </a:fld>
            <a:endParaRPr lang="en-US"/>
          </a:p>
        </p:txBody>
      </p:sp>
    </p:spTree>
    <p:extLst>
      <p:ext uri="{BB962C8B-B14F-4D97-AF65-F5344CB8AC3E}">
        <p14:creationId xmlns:p14="http://schemas.microsoft.com/office/powerpoint/2010/main" val="2708369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Next, we  evaluate the impact of projection degree $\tilde{d}_{max}$  on LDP. As the same with CDP, when $\tilde{d}_{max}$ increases, the running time of LDP almost remains stable. Moreover, the relative error and $L_{2}$ loss of LDP also do not fluctuate much. </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30</a:t>
            </a:fld>
            <a:endParaRPr lang="en-US"/>
          </a:p>
        </p:txBody>
      </p:sp>
    </p:spTree>
    <p:extLst>
      <p:ext uri="{BB962C8B-B14F-4D97-AF65-F5344CB8AC3E}">
        <p14:creationId xmlns:p14="http://schemas.microsoft.com/office/powerpoint/2010/main" val="2082477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We study the impact of graph size $|V|$ on LDP. As expected,  the running time of LDP increases over larger graphs. For utility, with the growth of the graph size, the relative error of LDP decreases but the $L_{2}$ loss of LDP  increases.</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31</a:t>
            </a:fld>
            <a:endParaRPr lang="en-US"/>
          </a:p>
        </p:txBody>
      </p:sp>
    </p:spTree>
    <p:extLst>
      <p:ext uri="{BB962C8B-B14F-4D97-AF65-F5344CB8AC3E}">
        <p14:creationId xmlns:p14="http://schemas.microsoft.com/office/powerpoint/2010/main" val="4246742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Finally, we explore the influence of $\</a:t>
            </a:r>
            <a:r>
              <a:rPr lang="en-US" altLang="zh-CN" sz="1800" kern="100" dirty="0" err="1" smtClean="0">
                <a:effectLst/>
                <a:latin typeface="DengXian" panose="02010600030101010101" pitchFamily="2" charset="-122"/>
                <a:ea typeface="DengXian" panose="02010600030101010101" pitchFamily="2" charset="-122"/>
                <a:cs typeface="Times New Roman" panose="02020603050405020304" pitchFamily="18" charset="0"/>
              </a:rPr>
              <a:t>frac</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{\epsilon_{1}}{\epsilon}$ on  LDP. We can observe that When  $\</a:t>
            </a:r>
            <a:r>
              <a:rPr lang="en-US" altLang="zh-CN" sz="1800" kern="100" dirty="0" err="1" smtClean="0">
                <a:effectLst/>
                <a:latin typeface="DengXian" panose="02010600030101010101" pitchFamily="2" charset="-122"/>
                <a:ea typeface="DengXian" panose="02010600030101010101" pitchFamily="2" charset="-122"/>
                <a:cs typeface="Times New Roman" panose="02020603050405020304" pitchFamily="18" charset="0"/>
              </a:rPr>
              <a:t>frac</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{\epsilon_{1}}{\epsilon}$ increases, the running time of LDP decreases. For utility, we can see that when $\</a:t>
            </a:r>
            <a:r>
              <a:rPr lang="en-US" altLang="zh-CN" sz="1800" kern="100" dirty="0" err="1" smtClean="0">
                <a:effectLst/>
                <a:latin typeface="DengXian" panose="02010600030101010101" pitchFamily="2" charset="-122"/>
                <a:ea typeface="DengXian" panose="02010600030101010101" pitchFamily="2" charset="-122"/>
                <a:cs typeface="Times New Roman" panose="02020603050405020304" pitchFamily="18" charset="0"/>
              </a:rPr>
              <a:t>frac</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{\epsilon_{1}}{\epsilon}$ increases, the relative error and $L_{2}$ loss of LDP  firstly decrease, and then increase. This phenomenon indicates that to achieve good utility, we can allocate the privacy budgets as evenly as possible in each stage.</a:t>
            </a:r>
            <a:endParaRPr kumimoji="1" lang="zh-CN" altLang="en-US" dirty="0"/>
          </a:p>
        </p:txBody>
      </p:sp>
      <p:sp>
        <p:nvSpPr>
          <p:cNvPr id="4" name="灯片编号占位符 3"/>
          <p:cNvSpPr>
            <a:spLocks noGrp="1"/>
          </p:cNvSpPr>
          <p:nvPr>
            <p:ph type="sldNum" sz="quarter" idx="5"/>
          </p:nvPr>
        </p:nvSpPr>
        <p:spPr/>
        <p:txBody>
          <a:bodyPr/>
          <a:lstStyle/>
          <a:p>
            <a:fld id="{60A5737A-2B4F-4F46-A5DF-A04D5FBE8466}" type="slidenum">
              <a:rPr lang="en-US" smtClean="0"/>
              <a:t>32</a:t>
            </a:fld>
            <a:endParaRPr lang="en-US"/>
          </a:p>
        </p:txBody>
      </p:sp>
    </p:spTree>
    <p:extLst>
      <p:ext uri="{BB962C8B-B14F-4D97-AF65-F5344CB8AC3E}">
        <p14:creationId xmlns:p14="http://schemas.microsoft.com/office/powerpoint/2010/main" val="228813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smtClean="0"/>
              <a:t>To conclude,</a:t>
            </a:r>
            <a:r>
              <a:rPr lang="en-US" altLang="zh-CN" sz="1800" baseline="0" dirty="0" smtClean="0"/>
              <a:t> i</a:t>
            </a:r>
            <a:r>
              <a:rPr lang="en-US" altLang="zh-CN" sz="1800" dirty="0" smtClean="0"/>
              <a:t>n this work,</a:t>
            </a:r>
            <a:r>
              <a:rPr lang="en-US" altLang="zh-CN" sz="1800" baseline="0" dirty="0" smtClean="0"/>
              <a:t>  (1) we study the privacy-preserving triangle counting problem in directed graphs; (2) we introduce a centralized differentially private releasing algorithm employing global sensitivity analysis; (3) we develop a locally differentially private releasing algorithm employing a local unbiased estimation; (4) theoretical analysis and empirical evaluations confirm the efficiency and utility of our proposed algorithms.</a:t>
            </a:r>
            <a:endParaRPr lang="en-US" altLang="zh-CN" sz="1800" dirty="0"/>
          </a:p>
        </p:txBody>
      </p:sp>
      <p:sp>
        <p:nvSpPr>
          <p:cNvPr id="4" name="Slide Number Placeholder 3"/>
          <p:cNvSpPr>
            <a:spLocks noGrp="1"/>
          </p:cNvSpPr>
          <p:nvPr>
            <p:ph type="sldNum" sz="quarter" idx="10"/>
          </p:nvPr>
        </p:nvSpPr>
        <p:spPr/>
        <p:txBody>
          <a:bodyPr/>
          <a:lstStyle/>
          <a:p>
            <a:fld id="{60A5737A-2B4F-4F46-A5DF-A04D5FBE8466}" type="slidenum">
              <a:rPr lang="en-US" smtClean="0"/>
              <a:t>33</a:t>
            </a:fld>
            <a:endParaRPr lang="en-US"/>
          </a:p>
        </p:txBody>
      </p:sp>
    </p:spTree>
    <p:extLst>
      <p:ext uri="{BB962C8B-B14F-4D97-AF65-F5344CB8AC3E}">
        <p14:creationId xmlns:p14="http://schemas.microsoft.com/office/powerpoint/2010/main" val="17861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a:t>
            </a:r>
            <a:r>
              <a:rPr lang="en-US" altLang="zh-CN" baseline="0" dirty="0"/>
              <a:t> for your listening.</a:t>
            </a:r>
            <a:endParaRPr lang="zh-CN" altLang="en-US" dirty="0"/>
          </a:p>
        </p:txBody>
      </p:sp>
      <p:sp>
        <p:nvSpPr>
          <p:cNvPr id="4" name="灯片编号占位符 3"/>
          <p:cNvSpPr>
            <a:spLocks noGrp="1"/>
          </p:cNvSpPr>
          <p:nvPr>
            <p:ph type="sldNum" sz="quarter" idx="10"/>
          </p:nvPr>
        </p:nvSpPr>
        <p:spPr/>
        <p:txBody>
          <a:bodyPr/>
          <a:lstStyle/>
          <a:p>
            <a:fld id="{60A5737A-2B4F-4F46-A5DF-A04D5FBE8466}" type="slidenum">
              <a:rPr lang="en-US" smtClean="0"/>
              <a:t>34</a:t>
            </a:fld>
            <a:endParaRPr lang="en-US"/>
          </a:p>
        </p:txBody>
      </p:sp>
    </p:spTree>
    <p:extLst>
      <p:ext uri="{BB962C8B-B14F-4D97-AF65-F5344CB8AC3E}">
        <p14:creationId xmlns:p14="http://schemas.microsoft.com/office/powerpoint/2010/main" val="370339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Disclosing the exact numbers of cycle and flow triangles in directed graphs might leak users’ private relationships. For example, let G1 and G2 are two social networks differing by only one edge (v2, v11). Assume that the attacker already knew that the user </a:t>
                </a:r>
                <a14:m>
                  <m:oMath xmlns:m="http://schemas.openxmlformats.org/officeDocument/2006/math">
                    <m:sSub>
                      <m:sSubPr>
                        <m:ctrlPr>
                          <a:rPr lang="en-US" altLang="zh-CN" sz="1200" b="0" i="1" u="none" strike="noStrike" kern="1200" baseline="0" smtClean="0">
                            <a:solidFill>
                              <a:schemeClr val="tx1"/>
                            </a:solidFill>
                            <a:latin typeface="Cambria Math" panose="02040503050406030204" pitchFamily="18" charset="0"/>
                            <a:ea typeface="+mn-ea"/>
                            <a:cs typeface="+mn-cs"/>
                          </a:rPr>
                        </m:ctrlPr>
                      </m:sSubPr>
                      <m:e>
                        <m:r>
                          <a:rPr lang="en-US" altLang="zh-CN" sz="1200" b="0" i="1" u="none" strike="noStrike" kern="1200" baseline="0" smtClean="0">
                            <a:solidFill>
                              <a:schemeClr val="tx1"/>
                            </a:solidFill>
                            <a:latin typeface="Cambria Math" panose="02040503050406030204" pitchFamily="18" charset="0"/>
                            <a:ea typeface="+mn-ea"/>
                            <a:cs typeface="+mn-cs"/>
                          </a:rPr>
                          <m:t>𝑣</m:t>
                        </m:r>
                      </m:e>
                      <m:sub>
                        <m:r>
                          <a:rPr lang="en-US" altLang="zh-CN" sz="1200" b="0" i="1" u="none" strike="noStrike" kern="1200" baseline="0" smtClean="0">
                            <a:solidFill>
                              <a:schemeClr val="tx1"/>
                            </a:solidFill>
                            <a:latin typeface="Cambria Math" panose="02040503050406030204" pitchFamily="18" charset="0"/>
                            <a:ea typeface="+mn-ea"/>
                            <a:cs typeface="+mn-cs"/>
                          </a:rPr>
                          <m:t>2</m:t>
                        </m:r>
                      </m:sub>
                    </m:sSub>
                  </m:oMath>
                </a14:m>
                <a:r>
                  <a:rPr lang="en-US" altLang="zh-CN" sz="1200" b="0" i="0" u="none" strike="noStrike" kern="1200" baseline="0" dirty="0" smtClean="0">
                    <a:solidFill>
                      <a:schemeClr val="tx1"/>
                    </a:solidFill>
                    <a:latin typeface="+mn-lt"/>
                    <a:ea typeface="+mn-ea"/>
                    <a:cs typeface="+mn-cs"/>
                  </a:rPr>
                  <a:t>’s following list contains all other vertices </a:t>
                </a:r>
                <a:r>
                  <a:rPr lang="en-US" altLang="zh-CN" sz="1200" b="0" i="0" u="none" strike="noStrike" kern="1200" baseline="0" smtClean="0">
                    <a:solidFill>
                      <a:schemeClr val="tx1"/>
                    </a:solidFill>
                    <a:latin typeface="+mn-lt"/>
                    <a:ea typeface="+mn-ea"/>
                    <a:cs typeface="+mn-cs"/>
                  </a:rPr>
                  <a:t>except </a:t>
                </a:r>
                <a:r>
                  <a:rPr lang="en-US" altLang="zh-CN" sz="1200" b="0" i="0" u="none" strike="noStrike" kern="1200" baseline="0" smtClean="0">
                    <a:solidFill>
                      <a:schemeClr val="tx1"/>
                    </a:solidFill>
                    <a:latin typeface="+mn-lt"/>
                    <a:ea typeface="+mn-ea"/>
                    <a:cs typeface="+mn-cs"/>
                  </a:rPr>
                  <a:t>v11</a:t>
                </a:r>
                <a:r>
                  <a:rPr lang="en-US" altLang="zh-CN" sz="1200" b="0" i="0" u="none" strike="noStrike" kern="1200" baseline="0" dirty="0" smtClean="0">
                    <a:solidFill>
                      <a:schemeClr val="tx1"/>
                    </a:solidFill>
                    <a:latin typeface="+mn-lt"/>
                    <a:ea typeface="+mn-ea"/>
                    <a:cs typeface="+mn-cs"/>
                  </a:rPr>
                  <a:t>. Since G1 and G2 have different numbers of flow triangles, the attacker can use the triangle information to infer the relationship (v2,v11). Therefore, it is necessary to protect the triangles’ information in directed graphs. Motivated by this, for the first time, we study the problem of privacy-preserving triangle counting in directed graphs.</a:t>
                </a:r>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Disclosing the exact numbers of cycle and flow triangles in directed graphs might leak users’ private relationships. For example, let G1 and G2 are two social networks differing by only one edge (v2, v11). Assume that the attacker already knew that the user </a:t>
                </a:r>
                <a:r>
                  <a:rPr lang="en-US" altLang="zh-CN" sz="1200" b="0" i="0" u="none" strike="noStrike" kern="1200" baseline="0" smtClean="0">
                    <a:solidFill>
                      <a:schemeClr val="tx1"/>
                    </a:solidFill>
                    <a:latin typeface="Cambria Math" panose="02040503050406030204" pitchFamily="18" charset="0"/>
                    <a:ea typeface="+mn-ea"/>
                    <a:cs typeface="+mn-cs"/>
                  </a:rPr>
                  <a:t>𝑣_2</a:t>
                </a:r>
                <a:r>
                  <a:rPr lang="en-US" altLang="zh-CN" sz="1200" b="0" i="0" u="none" strike="noStrike" kern="1200" baseline="0" dirty="0" smtClean="0">
                    <a:solidFill>
                      <a:schemeClr val="tx1"/>
                    </a:solidFill>
                    <a:latin typeface="+mn-lt"/>
                    <a:ea typeface="+mn-ea"/>
                    <a:cs typeface="+mn-cs"/>
                  </a:rPr>
                  <a:t>’s following list contains the vertices except v2 and v11. Since G1 and G2 have different numbers of flow triangles, the attacker can use the triangle information to infer the relationship (v2,v11). Therefore, it is necessary to protect the triangles’ information in directed graphs. Motivated by this, for the first time, we study the problem of privacy-preserving triangle counting in directed graphs.</a:t>
                </a:r>
                <a:endParaRPr lang="en-US" altLang="zh-CN" sz="1200" b="0"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4</a:t>
            </a:fld>
            <a:endParaRPr lang="en-US"/>
          </a:p>
        </p:txBody>
      </p:sp>
    </p:spTree>
    <p:extLst>
      <p:ext uri="{BB962C8B-B14F-4D97-AF65-F5344CB8AC3E}">
        <p14:creationId xmlns:p14="http://schemas.microsoft.com/office/powerpoint/2010/main" val="247454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smtClean="0"/>
              <a:t>Our main contributions are as follows: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First, we</a:t>
            </a:r>
            <a:r>
              <a:rPr lang="en-US" altLang="zh-CN" sz="1800" baseline="0" dirty="0" smtClean="0"/>
              <a:t> </a:t>
            </a:r>
            <a:r>
              <a:rPr lang="en-US" altLang="zh-CN" sz="2600" dirty="0" smtClean="0">
                <a:solidFill>
                  <a:prstClr val="black"/>
                </a:solidFill>
                <a:ea typeface="等线" panose="02010600030101010101" pitchFamily="2" charset="-122"/>
              </a:rPr>
              <a:t>address the problem of triangle counting in directed graphs with differential privacy.</a:t>
            </a:r>
            <a:endParaRPr lang="en-US" altLang="zh-CN" sz="1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Second, </a:t>
            </a:r>
            <a:r>
              <a:rPr lang="en-US" altLang="zh-CN" sz="2600" dirty="0" smtClean="0">
                <a:solidFill>
                  <a:prstClr val="black"/>
                </a:solidFill>
                <a:ea typeface="等线" panose="02010600030101010101" pitchFamily="2" charset="-122"/>
              </a:rPr>
              <a:t>we propose a centralized algorithm with differential privacy guarantees.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Third, </a:t>
            </a:r>
            <a:r>
              <a:rPr lang="en-US" altLang="zh-CN" sz="2600" dirty="0" smtClean="0">
                <a:solidFill>
                  <a:prstClr val="black"/>
                </a:solidFill>
                <a:ea typeface="等线" panose="02010600030101010101" pitchFamily="2" charset="-122"/>
              </a:rPr>
              <a:t>we develop a locally differentially private algorithm.</a:t>
            </a:r>
            <a:endParaRPr lang="en-US" altLang="zh-CN" sz="1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Finally, </a:t>
            </a:r>
            <a:r>
              <a:rPr lang="en-US" altLang="zh-CN" sz="2600" dirty="0" smtClean="0">
                <a:solidFill>
                  <a:prstClr val="black"/>
                </a:solidFill>
                <a:ea typeface="等线" panose="02010600030101010101" pitchFamily="2" charset="-122"/>
              </a:rPr>
              <a:t>we conduct </a:t>
            </a:r>
            <a:r>
              <a:rPr lang="en-US" altLang="zh-CN" sz="2600" dirty="0" smtClean="0">
                <a:solidFill>
                  <a:srgbClr val="C00000"/>
                </a:solidFill>
                <a:ea typeface="等线" panose="02010600030101010101" pitchFamily="2" charset="-122"/>
              </a:rPr>
              <a:t>comprehensive experiments</a:t>
            </a:r>
            <a:r>
              <a:rPr lang="en-US" altLang="zh-CN" sz="2600" dirty="0" smtClean="0">
                <a:solidFill>
                  <a:prstClr val="black"/>
                </a:solidFill>
                <a:ea typeface="等线" panose="02010600030101010101" pitchFamily="2" charset="-122"/>
              </a:rPr>
              <a:t> on six real-world datasets. </a:t>
            </a:r>
          </a:p>
          <a:p>
            <a:endParaRPr lang="en-US" altLang="zh-CN" sz="2600" dirty="0">
              <a:solidFill>
                <a:prstClr val="black"/>
              </a:solidFill>
              <a:ea typeface="等线" panose="02010600030101010101" pitchFamily="2" charset="-122"/>
            </a:endParaRPr>
          </a:p>
        </p:txBody>
      </p:sp>
      <p:sp>
        <p:nvSpPr>
          <p:cNvPr id="4" name="Slide Number Placeholder 3"/>
          <p:cNvSpPr>
            <a:spLocks noGrp="1"/>
          </p:cNvSpPr>
          <p:nvPr>
            <p:ph type="sldNum" sz="quarter" idx="10"/>
          </p:nvPr>
        </p:nvSpPr>
        <p:spPr/>
        <p:txBody>
          <a:bodyPr/>
          <a:lstStyle/>
          <a:p>
            <a:fld id="{60A5737A-2B4F-4F46-A5DF-A04D5FBE8466}" type="slidenum">
              <a:rPr lang="en-US" smtClean="0"/>
              <a:t>5</a:t>
            </a:fld>
            <a:endParaRPr lang="en-US"/>
          </a:p>
        </p:txBody>
      </p:sp>
    </p:spTree>
    <p:extLst>
      <p:ext uri="{BB962C8B-B14F-4D97-AF65-F5344CB8AC3E}">
        <p14:creationId xmlns:p14="http://schemas.microsoft.com/office/powerpoint/2010/main" val="5793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Next, we give some definitions</a:t>
                </a:r>
                <a:r>
                  <a:rPr lang="zh-CN" altLang="en-US" sz="1800" kern="100" dirty="0" smtClean="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theorems and properties. </a:t>
                </a:r>
              </a:p>
              <a:p>
                <a:pPr algn="just"/>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We</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first define the neighboring directed graphs and </a:t>
                </a:r>
                <a14:m>
                  <m:oMath xmlns:m="http://schemas.openxmlformats.org/officeDocument/2006/math">
                    <m:r>
                      <a:rPr lang="zh-CN" altLang="en-US" sz="1800" i="1" kern="100" baseline="0" smtClean="0">
                        <a:effectLst/>
                        <a:latin typeface="Cambria Math" panose="02040503050406030204" pitchFamily="18" charset="0"/>
                        <a:ea typeface="DengXian" panose="02010600030101010101" pitchFamily="2" charset="-122"/>
                        <a:cs typeface="Times New Roman" panose="02020603050405020304" pitchFamily="18" charset="0"/>
                      </a:rPr>
                      <m:t>𝜖</m:t>
                    </m:r>
                  </m:oMath>
                </a14:m>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-edge-CDP. Two</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neighboring directed graphs have the same vertex set and only differ in one edge.  For any pair of neighboring directed graphs, the </a:t>
                </a:r>
                <a14:m>
                  <m:oMath xmlns:m="http://schemas.openxmlformats.org/officeDocument/2006/math">
                    <m:r>
                      <a:rPr lang="zh-CN" altLang="en-US" sz="1800" i="1" kern="100" baseline="0" smtClean="0">
                        <a:effectLst/>
                        <a:latin typeface="Cambria Math" panose="02040503050406030204" pitchFamily="18" charset="0"/>
                        <a:ea typeface="DengXian" panose="02010600030101010101" pitchFamily="2" charset="-122"/>
                        <a:cs typeface="Times New Roman" panose="02020603050405020304" pitchFamily="18" charset="0"/>
                      </a:rPr>
                      <m:t>𝜖</m:t>
                    </m:r>
                  </m:oMath>
                </a14:m>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-edge-CDP requires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that </a:t>
                </a:r>
                <a14:m>
                  <m:oMath xmlns:m="http://schemas.openxmlformats.org/officeDocument/2006/math">
                    <m:r>
                      <a:rPr lang="zh-CN" altLang="en-US" sz="1800" i="1" smtClean="0">
                        <a:solidFill>
                          <a:schemeClr val="tx1"/>
                        </a:solidFill>
                        <a:latin typeface="Cambria Math" panose="02040503050406030204" pitchFamily="18" charset="0"/>
                      </a:rPr>
                      <m:t>𝒜</m:t>
                    </m:r>
                  </m:oMath>
                </a14:m>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 produces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similar output distributions.</a:t>
                </a:r>
                <a:endPar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6</a:t>
            </a:fld>
            <a:endParaRPr lang="en-US"/>
          </a:p>
        </p:txBody>
      </p:sp>
    </p:spTree>
    <p:extLst>
      <p:ext uri="{BB962C8B-B14F-4D97-AF65-F5344CB8AC3E}">
        <p14:creationId xmlns:p14="http://schemas.microsoft.com/office/powerpoint/2010/main" val="53754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dirty="0" smtClean="0"/>
                  <a:t>Then</a:t>
                </a:r>
                <a:r>
                  <a:rPr lang="en-US" altLang="zh-CN" sz="1800" baseline="0" dirty="0" smtClean="0"/>
                  <a:t>, we define neighboring out-neighbor lists and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-edge-LDP. Two neighboring out-neighbor lists only differ in one</a:t>
                </a:r>
                <a:r>
                  <a:rPr lang="en-US" altLang="zh-CN" sz="1800" baseline="0" dirty="0" smtClean="0"/>
                  <a:t> element. </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For any pair of neighboring out-neighbor lists, the </a:t>
                </a:r>
                <a14:m>
                  <m:oMath xmlns:m="http://schemas.openxmlformats.org/officeDocument/2006/math">
                    <m:r>
                      <a:rPr lang="zh-CN" altLang="en-US" sz="1800" i="1" kern="100" baseline="0" smtClean="0">
                        <a:effectLst/>
                        <a:latin typeface="Cambria Math" panose="02040503050406030204" pitchFamily="18" charset="0"/>
                        <a:ea typeface="DengXian" panose="02010600030101010101" pitchFamily="2" charset="-122"/>
                        <a:cs typeface="Times New Roman" panose="02020603050405020304" pitchFamily="18" charset="0"/>
                      </a:rPr>
                      <m:t>𝜖</m:t>
                    </m:r>
                  </m:oMath>
                </a14:m>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-edge-LDP requires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that </a:t>
                </a:r>
                <a14:m>
                  <m:oMath xmlns:m="http://schemas.openxmlformats.org/officeDocument/2006/math">
                    <m:r>
                      <a:rPr lang="zh-CN" altLang="en-US" sz="1800" i="1" smtClean="0">
                        <a:solidFill>
                          <a:schemeClr val="tx1"/>
                        </a:solidFill>
                        <a:latin typeface="Cambria Math" panose="02040503050406030204" pitchFamily="18" charset="0"/>
                      </a:rPr>
                      <m:t>𝒜</m:t>
                    </m:r>
                  </m:oMath>
                </a14:m>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 produces</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similar output distributions.</a:t>
                </a:r>
                <a:endPar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1800" dirty="0"/>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7</a:t>
            </a:fld>
            <a:endParaRPr lang="en-US"/>
          </a:p>
        </p:txBody>
      </p:sp>
    </p:spTree>
    <p:extLst>
      <p:ext uri="{BB962C8B-B14F-4D97-AF65-F5344CB8AC3E}">
        <p14:creationId xmlns:p14="http://schemas.microsoft.com/office/powerpoint/2010/main" val="422523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altLang="zh-CN" sz="1800" kern="100" dirty="0" smtClean="0">
                    <a:effectLst/>
                    <a:latin typeface="DengXian" panose="02010600030101010101" pitchFamily="2" charset="-122"/>
                    <a:ea typeface="DengXian" panose="02010600030101010101" pitchFamily="2" charset="-122"/>
                    <a:cs typeface="Times New Roman" panose="02020603050405020304" pitchFamily="18" charset="0"/>
                  </a:rPr>
                  <a:t>Next, to</a:t>
                </a:r>
                <a:r>
                  <a:rPr lang="en-US" altLang="zh-CN" sz="1800" kern="100" baseline="0" dirty="0" smtClean="0">
                    <a:effectLst/>
                    <a:latin typeface="DengXian" panose="02010600030101010101" pitchFamily="2" charset="-122"/>
                    <a:ea typeface="DengXian" panose="02010600030101010101" pitchFamily="2" charset="-122"/>
                    <a:cs typeface="Times New Roman" panose="02020603050405020304" pitchFamily="18" charset="0"/>
                  </a:rPr>
                  <a:t> implement differential privacy, we define global sensitivity and provide Laplacian mechanism. Given a data analysis function </a:t>
                </a:r>
                <a14:m>
                  <m:oMath xmlns:m="http://schemas.openxmlformats.org/officeDocument/2006/math">
                    <m:r>
                      <a:rPr lang="en-US" altLang="zh-CN" sz="1800" b="0" i="1" kern="100" baseline="0" smtClean="0">
                        <a:effectLst/>
                        <a:latin typeface="Cambria Math" panose="02040503050406030204" pitchFamily="18" charset="0"/>
                        <a:ea typeface="DengXian" panose="02010600030101010101" pitchFamily="2" charset="-122"/>
                        <a:cs typeface="Times New Roman" panose="02020603050405020304" pitchFamily="18" charset="0"/>
                      </a:rPr>
                      <m:t>𝑓</m:t>
                    </m:r>
                  </m:oMath>
                </a14:m>
                <a:r>
                  <a:rPr lang="en-US" altLang="zh-CN" sz="1800" dirty="0" smtClean="0"/>
                  <a:t>, the</a:t>
                </a:r>
                <a:r>
                  <a:rPr lang="en-US" altLang="zh-CN" sz="1800" baseline="0" dirty="0" smtClean="0"/>
                  <a:t> Laplacian mechanism adds Laplacian noise to </a:t>
                </a:r>
                <a14:m>
                  <m:oMath xmlns:m="http://schemas.openxmlformats.org/officeDocument/2006/math">
                    <m:r>
                      <a:rPr lang="en-US" altLang="zh-CN" sz="1800" b="0" i="1" kern="100" baseline="0" smtClean="0">
                        <a:effectLst/>
                        <a:latin typeface="Cambria Math" panose="02040503050406030204" pitchFamily="18" charset="0"/>
                        <a:ea typeface="DengXian" panose="02010600030101010101" pitchFamily="2" charset="-122"/>
                        <a:cs typeface="Times New Roman" panose="02020603050405020304" pitchFamily="18" charset="0"/>
                      </a:rPr>
                      <m:t>𝑓</m:t>
                    </m:r>
                  </m:oMath>
                </a14:m>
                <a:r>
                  <a:rPr lang="en-US" altLang="zh-CN" sz="1800" baseline="0" dirty="0" smtClean="0"/>
                  <a:t> to achieve differential privacy. The scale of the Laplacian noise is determined by the global sensitivity </a:t>
                </a:r>
                <a14:m>
                  <m:oMath xmlns:m="http://schemas.openxmlformats.org/officeDocument/2006/math">
                    <m:sSub>
                      <m:sSubPr>
                        <m:ctrlPr>
                          <a:rPr lang="en-US" altLang="zh-CN" sz="1800" i="1" baseline="0" smtClean="0">
                            <a:latin typeface="Cambria Math" panose="02040503050406030204" pitchFamily="18" charset="0"/>
                          </a:rPr>
                        </m:ctrlPr>
                      </m:sSubPr>
                      <m:e>
                        <m:r>
                          <a:rPr lang="en-US" altLang="zh-CN" sz="1800" b="0" i="1" baseline="0" smtClean="0">
                            <a:latin typeface="Cambria Math" panose="02040503050406030204" pitchFamily="18" charset="0"/>
                          </a:rPr>
                          <m:t>𝐺𝑆</m:t>
                        </m:r>
                      </m:e>
                      <m:sub>
                        <m:r>
                          <a:rPr lang="en-US" altLang="zh-CN" sz="1800" b="0" i="1" baseline="0" smtClean="0">
                            <a:latin typeface="Cambria Math" panose="02040503050406030204" pitchFamily="18" charset="0"/>
                          </a:rPr>
                          <m:t>𝑓</m:t>
                        </m:r>
                      </m:sub>
                    </m:sSub>
                  </m:oMath>
                </a14:m>
                <a:r>
                  <a:rPr lang="en-US" altLang="zh-CN" sz="1800" dirty="0" smtClean="0"/>
                  <a:t> of the function </a:t>
                </a:r>
                <a14:m>
                  <m:oMath xmlns:m="http://schemas.openxmlformats.org/officeDocument/2006/math">
                    <m:r>
                      <a:rPr lang="en-US" altLang="zh-CN" sz="1800" b="0" i="1" smtClean="0">
                        <a:latin typeface="Cambria Math" panose="02040503050406030204" pitchFamily="18" charset="0"/>
                      </a:rPr>
                      <m:t>𝑓</m:t>
                    </m:r>
                  </m:oMath>
                </a14:m>
                <a:r>
                  <a:rPr lang="en-US" altLang="zh-CN" sz="1800" dirty="0" smtClean="0"/>
                  <a:t> and the privacy</a:t>
                </a:r>
                <a:r>
                  <a:rPr lang="en-US" altLang="zh-CN" sz="1800" baseline="0" dirty="0" smtClean="0"/>
                  <a:t> budget </a:t>
                </a:r>
                <a14:m>
                  <m:oMath xmlns:m="http://schemas.openxmlformats.org/officeDocument/2006/math">
                    <m:r>
                      <a:rPr lang="zh-CN" altLang="en-US" sz="1800" i="1" baseline="0" smtClean="0">
                        <a:latin typeface="Cambria Math" panose="02040503050406030204" pitchFamily="18" charset="0"/>
                      </a:rPr>
                      <m:t>𝜖</m:t>
                    </m:r>
                  </m:oMath>
                </a14:m>
                <a:r>
                  <a:rPr lang="en-US" altLang="zh-CN" sz="1800" dirty="0" smtClean="0"/>
                  <a:t>.</a:t>
                </a:r>
                <a:endParaRPr lang="en-US" altLang="zh-CN" sz="1800" dirty="0"/>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8</a:t>
            </a:fld>
            <a:endParaRPr lang="en-US"/>
          </a:p>
        </p:txBody>
      </p:sp>
    </p:spTree>
    <p:extLst>
      <p:ext uri="{BB962C8B-B14F-4D97-AF65-F5344CB8AC3E}">
        <p14:creationId xmlns:p14="http://schemas.microsoft.com/office/powerpoint/2010/main" val="341056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altLang="zh-CN" sz="1800" dirty="0" smtClean="0"/>
                  <a:t>Then, we provide randomized</a:t>
                </a:r>
                <a:r>
                  <a:rPr lang="en-US" altLang="zh-CN" sz="1800" baseline="0" dirty="0" smtClean="0"/>
                  <a:t> response, which can be used to implement </a:t>
                </a:r>
                <a14:m>
                  <m:oMath xmlns:m="http://schemas.openxmlformats.org/officeDocument/2006/math">
                    <m:r>
                      <a:rPr lang="zh-CN" altLang="en-US" sz="1800" i="1" baseline="0" smtClean="0">
                        <a:latin typeface="Cambria Math" panose="02040503050406030204" pitchFamily="18" charset="0"/>
                      </a:rPr>
                      <m:t>𝜖</m:t>
                    </m:r>
                  </m:oMath>
                </a14:m>
                <a:r>
                  <a:rPr lang="en-US" altLang="zh-CN" sz="1800" baseline="0" dirty="0" smtClean="0"/>
                  <a:t>-edge-LDP. Differential privacy has several nice properties. Next, we provide 3 useful properties of differential privacy. The first one </a:t>
                </a:r>
                <a:r>
                  <a:rPr lang="en-US" altLang="zh-CN" sz="1800" baseline="0" smtClean="0"/>
                  <a:t>is post-processing. </a:t>
                </a:r>
                <a:endParaRPr lang="en-US" altLang="zh-CN" sz="1800" dirty="0"/>
              </a:p>
            </p:txBody>
          </p:sp>
        </mc:Choice>
        <mc:Fallback xmlns="">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Next, we introduce problem formulation. First, we present the definition of </a:t>
                </a:r>
                <a:r>
                  <a:rPr lang="en-US" altLang="zh-CN" dirty="0" smtClean="0"/>
                  <a:t>(</a:t>
                </a:r>
                <a:r>
                  <a:rPr lang="el-GR" altLang="zh-CN" dirty="0" smtClean="0"/>
                  <a:t>α</a:t>
                </a:r>
                <a:r>
                  <a:rPr lang="en-US" altLang="zh-CN" dirty="0" smtClean="0"/>
                  <a:t>, </a:t>
                </a:r>
                <a:r>
                  <a:rPr lang="el-GR" altLang="zh-CN" dirty="0" smtClean="0"/>
                  <a:t>β</a:t>
                </a:r>
                <a:r>
                  <a:rPr lang="en-US" altLang="zh-CN" dirty="0" smtClean="0"/>
                  <a:t>)-core.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bipartite graph G, </a:t>
                </a:r>
                <a:r>
                  <a:rPr lang="en-US" altLang="zh-CN" dirty="0" smtClean="0"/>
                  <a:t>two </a:t>
                </a:r>
                <a:r>
                  <a:rPr lang="en-US" altLang="zh-CN" dirty="0" smtClean="0"/>
                  <a:t>integers </a:t>
                </a:r>
                <a:r>
                  <a:rPr lang="el-GR" altLang="zh-CN" dirty="0" smtClean="0"/>
                  <a:t>α</a:t>
                </a:r>
                <a:r>
                  <a:rPr lang="en-US" altLang="zh-CN" dirty="0" smtClean="0"/>
                  <a:t> and </a:t>
                </a:r>
                <a:r>
                  <a:rPr lang="el-GR" altLang="zh-CN" dirty="0"/>
                  <a:t>β</a:t>
                </a:r>
                <a:r>
                  <a:rPr lang="en-US" altLang="zh-CN" dirty="0" smtClean="0"/>
                  <a:t>, </a:t>
                </a:r>
                <a:r>
                  <a:rPr lang="en-US" altLang="zh-CN" dirty="0"/>
                  <a:t>the </a:t>
                </a:r>
                <a:r>
                  <a:rPr lang="en-US" altLang="zh-CN" dirty="0" smtClean="0"/>
                  <a:t>(</a:t>
                </a:r>
                <a:r>
                  <a:rPr lang="el-GR" altLang="zh-CN" dirty="0" smtClean="0"/>
                  <a:t>α</a:t>
                </a:r>
                <a:r>
                  <a:rPr lang="en-US" altLang="zh-CN" dirty="0" smtClean="0"/>
                  <a:t>, </a:t>
                </a:r>
                <a:r>
                  <a:rPr lang="el-GR" altLang="zh-CN" dirty="0"/>
                  <a:t>β</a:t>
                </a:r>
                <a:r>
                  <a:rPr lang="en-US" altLang="zh-CN" dirty="0" smtClean="0"/>
                  <a:t>)-</a:t>
                </a:r>
                <a:r>
                  <a:rPr lang="en-US" altLang="zh-CN" dirty="0"/>
                  <a:t>core of </a:t>
                </a:r>
                <a:r>
                  <a:rPr lang="en-US" altLang="zh-CN" i="1" dirty="0"/>
                  <a:t>G</a:t>
                </a:r>
                <a:r>
                  <a:rPr lang="en-US" altLang="zh-CN" dirty="0"/>
                  <a:t> is </a:t>
                </a:r>
                <a:r>
                  <a:rPr lang="en-US" altLang="zh-CN" dirty="0">
                    <a:solidFill>
                      <a:srgbClr val="FF0000"/>
                    </a:solidFill>
                  </a:rPr>
                  <a:t>a</a:t>
                </a:r>
                <a:r>
                  <a:rPr lang="en-US" altLang="zh-CN" dirty="0"/>
                  <a:t> </a:t>
                </a:r>
                <a:r>
                  <a:rPr lang="en-US" altLang="zh-CN" dirty="0">
                    <a:solidFill>
                      <a:srgbClr val="FF0000"/>
                    </a:solidFill>
                  </a:rPr>
                  <a:t>maximal connected subgraph </a:t>
                </a:r>
                <a:r>
                  <a:rPr lang="en-US" altLang="zh-CN" dirty="0" smtClean="0">
                    <a:solidFill>
                      <a:srgbClr val="FF0000"/>
                    </a:solidFill>
                  </a:rPr>
                  <a:t>H</a:t>
                </a:r>
                <a:r>
                  <a:rPr lang="en-US" altLang="zh-CN" baseline="0" dirty="0" smtClean="0">
                    <a:solidFill>
                      <a:srgbClr val="FF0000"/>
                    </a:solidFill>
                  </a:rPr>
                  <a:t> </a:t>
                </a:r>
                <a:r>
                  <a:rPr lang="en-US" altLang="zh-CN" dirty="0" smtClean="0"/>
                  <a:t>such that</a:t>
                </a:r>
                <a:r>
                  <a:rPr lang="en-US" altLang="zh-CN" baseline="0" dirty="0" smtClean="0"/>
                  <a:t> the degrees of vertices u and v are not smaller than  </a:t>
                </a:r>
                <a:r>
                  <a:rPr lang="el-GR" altLang="zh-CN" dirty="0" smtClean="0"/>
                  <a:t>α</a:t>
                </a:r>
                <a:r>
                  <a:rPr lang="en-US" altLang="zh-CN" dirty="0" smtClean="0"/>
                  <a:t> and </a:t>
                </a:r>
                <a:r>
                  <a:rPr lang="el-GR" altLang="zh-CN" dirty="0" smtClean="0"/>
                  <a:t>β</a:t>
                </a:r>
                <a:r>
                  <a:rPr lang="en-US" altLang="zh-CN" dirty="0" smtClean="0"/>
                  <a:t>,</a:t>
                </a:r>
                <a:r>
                  <a:rPr lang="en-US" altLang="zh-CN" baseline="0" dirty="0" smtClean="0"/>
                  <a:t> respectively.</a:t>
                </a:r>
              </a:p>
              <a:p>
                <a:endParaRPr lang="en-US" baseline="0" dirty="0" smtClean="0"/>
              </a:p>
              <a:p>
                <a:r>
                  <a:rPr lang="en-US" altLang="zh-CN" sz="1200" b="0" i="0" u="none" strike="noStrike" kern="1200" baseline="0" dirty="0" smtClean="0">
                    <a:solidFill>
                      <a:schemeClr val="tx1"/>
                    </a:solidFill>
                    <a:latin typeface="+mn-lt"/>
                    <a:ea typeface="+mn-ea"/>
                    <a:cs typeface="+mn-cs"/>
                  </a:rPr>
                  <a:t>For a vertex, it might be in multiple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cores. It is cumbersome to record all the </a:t>
                </a:r>
                <a:r>
                  <a:rPr lang="en-US" altLang="zh-CN" dirty="0" smtClean="0"/>
                  <a:t>(</a:t>
                </a:r>
                <a:r>
                  <a:rPr lang="el-GR" altLang="zh-CN" dirty="0" smtClean="0"/>
                  <a:t>α</a:t>
                </a:r>
                <a:r>
                  <a:rPr lang="en-US" altLang="zh-CN" dirty="0" smtClean="0"/>
                  <a:t>, </a:t>
                </a:r>
                <a:r>
                  <a:rPr lang="el-GR" altLang="zh-CN" dirty="0" smtClean="0"/>
                  <a:t>β</a:t>
                </a:r>
                <a:r>
                  <a:rPr lang="en-US" altLang="zh-CN" dirty="0" smtClean="0"/>
                  <a:t>) </a:t>
                </a:r>
                <a:r>
                  <a:rPr lang="en-US" altLang="zh-CN" sz="1200" b="0" i="0" u="none" strike="noStrike" kern="1200" baseline="0" dirty="0" smtClean="0">
                    <a:solidFill>
                      <a:schemeClr val="tx1"/>
                    </a:solidFill>
                    <a:latin typeface="+mn-lt"/>
                    <a:ea typeface="+mn-ea"/>
                    <a:cs typeface="+mn-cs"/>
                  </a:rPr>
                  <a:t>pairs for the vertex. To this end, we introduce two notations, i.e., </a:t>
                </a:r>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and </a:t>
                </a: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altLang="zh-CN" dirty="0" smtClean="0"/>
                  <a:t>β</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α</a:t>
                </a:r>
                <a:r>
                  <a:rPr lang="en-US" altLang="zh-CN" sz="1200" b="0" i="0" u="none" strike="noStrike" kern="1200" baseline="0" dirty="0" smtClean="0">
                    <a:solidFill>
                      <a:schemeClr val="tx1"/>
                    </a:solidFill>
                    <a:latin typeface="+mn-lt"/>
                    <a:ea typeface="+mn-ea"/>
                    <a:cs typeface="+mn-cs"/>
                  </a:rPr>
                  <a:t>(u) is the maximum value of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α</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u</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a:t>
                </a:r>
              </a:p>
              <a:p>
                <a:endParaRPr lang="en-US" altLang="zh-CN" dirty="0" smtClean="0"/>
              </a:p>
              <a:p>
                <a:r>
                  <a:rPr lang="el-GR" altLang="zh-CN" dirty="0" smtClean="0"/>
                  <a:t>α</a:t>
                </a:r>
                <a:r>
                  <a:rPr lang="en-US" altLang="zh-CN" sz="1200" b="0" i="0" u="none" strike="noStrike" kern="1200" baseline="-25000" dirty="0" smtClean="0">
                    <a:solidFill>
                      <a:schemeClr val="tx1"/>
                    </a:solidFill>
                    <a:latin typeface="+mn-lt"/>
                    <a:ea typeface="+mn-ea"/>
                    <a:cs typeface="+mn-cs"/>
                  </a:rPr>
                  <a:t>max, </a:t>
                </a:r>
                <a:r>
                  <a:rPr lang="el-GR" altLang="zh-CN" baseline="-25000" dirty="0" smtClean="0"/>
                  <a:t>β</a:t>
                </a:r>
                <a:r>
                  <a:rPr lang="en-US" altLang="zh-CN" sz="1200" b="0" i="0" u="none" strike="noStrike" kern="1200" baseline="0" dirty="0" smtClean="0">
                    <a:solidFill>
                      <a:schemeClr val="tx1"/>
                    </a:solidFill>
                    <a:latin typeface="+mn-lt"/>
                    <a:ea typeface="+mn-ea"/>
                    <a:cs typeface="+mn-cs"/>
                  </a:rPr>
                  <a:t>(v) is the maximum value of </a:t>
                </a:r>
                <a:r>
                  <a:rPr lang="el-GR" altLang="zh-CN" dirty="0" smtClean="0"/>
                  <a:t>α</a:t>
                </a:r>
                <a:r>
                  <a:rPr lang="en-US" altLang="zh-CN" dirty="0" smtClean="0"/>
                  <a:t>’</a:t>
                </a:r>
                <a:r>
                  <a:rPr lang="en-US" altLang="zh-CN" sz="1200" b="0" i="0" u="none" strike="noStrike" kern="1200" baseline="0" dirty="0" smtClean="0">
                    <a:solidFill>
                      <a:schemeClr val="tx1"/>
                    </a:solidFill>
                    <a:latin typeface="+mn-lt"/>
                    <a:ea typeface="+mn-ea"/>
                    <a:cs typeface="+mn-cs"/>
                  </a:rPr>
                  <a:t> w.r.t. the given integer </a:t>
                </a:r>
                <a:r>
                  <a:rPr lang="el-GR" altLang="zh-CN" dirty="0" smtClean="0"/>
                  <a:t>β</a:t>
                </a:r>
                <a:r>
                  <a:rPr lang="en-US" altLang="zh-CN" sz="1200" b="0" i="0" u="none" strike="noStrike" kern="1200" baseline="0" dirty="0" smtClean="0">
                    <a:solidFill>
                      <a:schemeClr val="tx1"/>
                    </a:solidFill>
                    <a:latin typeface="+mn-lt"/>
                    <a:ea typeface="+mn-ea"/>
                    <a:cs typeface="+mn-cs"/>
                  </a:rPr>
                  <a:t> such that </a:t>
                </a:r>
                <a:r>
                  <a:rPr lang="en-US" altLang="zh-CN" sz="1200" b="0" i="1" u="none" strike="noStrike" kern="1200" baseline="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  is in the corresponding </a:t>
                </a:r>
                <a:r>
                  <a:rPr lang="en-US" altLang="zh-CN" dirty="0" smtClean="0"/>
                  <a:t>(</a:t>
                </a:r>
                <a:r>
                  <a:rPr lang="el-GR" altLang="zh-CN" dirty="0" smtClean="0"/>
                  <a:t>α</a:t>
                </a:r>
                <a:r>
                  <a:rPr lang="en-US" altLang="zh-CN" dirty="0" smtClean="0"/>
                  <a:t>’, </a:t>
                </a:r>
                <a:r>
                  <a:rPr lang="el-GR" altLang="zh-CN" dirty="0" smtClean="0"/>
                  <a:t>β</a:t>
                </a:r>
                <a:r>
                  <a:rPr lang="en-US" altLang="zh-CN" dirty="0" smtClean="0"/>
                  <a:t>)</a:t>
                </a:r>
                <a:r>
                  <a:rPr lang="en-US" altLang="zh-CN" sz="1200" b="0" i="0" u="none" strike="noStrike" kern="1200" baseline="0" dirty="0" smtClean="0">
                    <a:solidFill>
                      <a:schemeClr val="tx1"/>
                    </a:solidFill>
                    <a:latin typeface="+mn-lt"/>
                    <a:ea typeface="+mn-ea"/>
                    <a:cs typeface="+mn-cs"/>
                  </a:rPr>
                  <a:t>-core.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if</a:t>
                </a:r>
                <a:r>
                  <a:rPr lang="en-US" baseline="0" dirty="0" smtClean="0"/>
                  <a:t> u is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1, 1)</a:t>
                </a:r>
                <a:r>
                  <a:rPr lang="en-US" altLang="zh-CN" sz="1200" dirty="0" smtClean="0">
                    <a:solidFill>
                      <a:schemeClr val="tx1"/>
                    </a:solidFill>
                  </a:rPr>
                  <a:t>-</a:t>
                </a:r>
                <a:r>
                  <a:rPr lang="en-US" altLang="zh-CN" sz="1200" dirty="0" smtClean="0">
                    <a:solidFill>
                      <a:schemeClr val="tx1"/>
                    </a:solidFill>
                  </a:rPr>
                  <a:t>core and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2)</a:t>
                </a:r>
                <a:r>
                  <a:rPr lang="en-US" altLang="zh-CN" sz="1200" dirty="0" smtClean="0">
                    <a:solidFill>
                      <a:schemeClr val="tx1"/>
                    </a:solidFill>
                  </a:rPr>
                  <a:t>-</a:t>
                </a:r>
                <a:r>
                  <a:rPr lang="en-US" altLang="zh-CN" sz="1200" dirty="0" smtClean="0">
                    <a:solidFill>
                      <a:schemeClr val="tx1"/>
                    </a:solidFill>
                  </a:rPr>
                  <a:t>core but not</a:t>
                </a:r>
                <a:r>
                  <a:rPr lang="en-US" altLang="zh-CN" sz="1200" baseline="0" dirty="0" smtClean="0">
                    <a:solidFill>
                      <a:schemeClr val="tx1"/>
                    </a:solidFill>
                  </a:rPr>
                  <a:t> in </a:t>
                </a:r>
                <a:r>
                  <a:rPr lang="en-US" altLang="zh-CN" sz="1200" b="0" i="0" smtClean="0">
                    <a:solidFill>
                      <a:schemeClr val="tx1"/>
                    </a:solidFill>
                    <a:latin typeface="Cambria Math" panose="02040503050406030204" pitchFamily="18" charset="0"/>
                    <a:ea typeface="Cambria Math" panose="02040503050406030204" pitchFamily="18" charset="0"/>
                  </a:rPr>
                  <a:t>(</a:t>
                </a:r>
                <a:r>
                  <a:rPr lang="en-US" altLang="zh-CN" sz="1200" b="0" i="0" smtClean="0">
                    <a:solidFill>
                      <a:schemeClr val="tx1"/>
                    </a:solidFill>
                    <a:latin typeface="Cambria Math" panose="02040503050406030204" pitchFamily="18" charset="0"/>
                    <a:ea typeface="Cambria Math" panose="02040503050406030204" pitchFamily="18" charset="0"/>
                  </a:rPr>
                  <a:t>1, </a:t>
                </a:r>
                <a:r>
                  <a:rPr lang="en-US" altLang="zh-CN" sz="1200" b="0" i="0" smtClean="0">
                    <a:solidFill>
                      <a:schemeClr val="tx1"/>
                    </a:solidFill>
                    <a:latin typeface="Cambria Math" panose="02040503050406030204" pitchFamily="18" charset="0"/>
                    <a:ea typeface="Cambria Math" panose="02040503050406030204" pitchFamily="18" charset="0"/>
                  </a:rPr>
                  <a:t>3)</a:t>
                </a:r>
                <a:r>
                  <a:rPr lang="en-US" altLang="zh-CN" sz="1200" dirty="0" smtClean="0">
                    <a:solidFill>
                      <a:schemeClr val="tx1"/>
                    </a:solidFill>
                  </a:rPr>
                  <a:t>-</a:t>
                </a:r>
                <a:r>
                  <a:rPr lang="en-US" altLang="zh-CN" sz="1200" dirty="0" smtClean="0">
                    <a:solidFill>
                      <a:schemeClr val="tx1"/>
                    </a:solidFill>
                  </a:rPr>
                  <a:t>core, we can get that </a:t>
                </a:r>
                <a:r>
                  <a:rPr lang="el-GR" altLang="zh-CN" sz="1200" dirty="0" smtClean="0">
                    <a:solidFill>
                      <a:schemeClr val="tx1"/>
                    </a:solidFill>
                  </a:rPr>
                  <a:t>β</a:t>
                </a:r>
                <a:r>
                  <a:rPr lang="en-US" altLang="zh-CN" sz="1200" baseline="-25000" dirty="0" smtClean="0">
                    <a:solidFill>
                      <a:schemeClr val="tx1"/>
                    </a:solidFill>
                  </a:rPr>
                  <a:t>max, 1</a:t>
                </a:r>
                <a:r>
                  <a:rPr lang="en-US" altLang="zh-CN" sz="1200" dirty="0" smtClean="0">
                    <a:solidFill>
                      <a:schemeClr val="tx1"/>
                    </a:solidFill>
                  </a:rPr>
                  <a:t>(</a:t>
                </a:r>
                <a:r>
                  <a:rPr lang="en-US" altLang="zh-CN" sz="1200" i="1" dirty="0" smtClean="0">
                    <a:solidFill>
                      <a:schemeClr val="tx1"/>
                    </a:solidFill>
                  </a:rPr>
                  <a:t>u</a:t>
                </a:r>
                <a:r>
                  <a:rPr lang="en-US" altLang="zh-CN" sz="1200" dirty="0" smtClean="0">
                    <a:solidFill>
                      <a:schemeClr val="tx1"/>
                    </a:solidFill>
                  </a:rPr>
                  <a:t>) =2.</a:t>
                </a:r>
                <a:r>
                  <a:rPr lang="en-US" altLang="zh-CN" sz="1200" baseline="0" dirty="0" smtClean="0">
                    <a:solidFill>
                      <a:schemeClr val="tx1"/>
                    </a:solidFill>
                  </a:rPr>
                  <a:t> </a:t>
                </a:r>
                <a:endParaRPr lang="en-US" altLang="zh-CN" sz="1200" dirty="0" smtClean="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60A5737A-2B4F-4F46-A5DF-A04D5FBE8466}" type="slidenum">
              <a:rPr lang="en-US" smtClean="0"/>
              <a:t>9</a:t>
            </a:fld>
            <a:endParaRPr lang="en-US"/>
          </a:p>
        </p:txBody>
      </p:sp>
    </p:spTree>
    <p:extLst>
      <p:ext uri="{BB962C8B-B14F-4D97-AF65-F5344CB8AC3E}">
        <p14:creationId xmlns:p14="http://schemas.microsoft.com/office/powerpoint/2010/main" val="702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628650" y="894228"/>
            <a:ext cx="7886700" cy="1110735"/>
          </a:xfrm>
          <a:prstGeom prst="rect">
            <a:avLst/>
          </a:prstGeom>
        </p:spPr>
        <p:txBody>
          <a:bodyPr/>
          <a:lstStyle>
            <a:lvl1pPr>
              <a:defRPr b="0" i="0">
                <a:latin typeface="Calibri" charset="0"/>
                <a:ea typeface="Calibri" charset="0"/>
                <a:cs typeface="Calibri" charset="0"/>
              </a:defRPr>
            </a:lvl1pPr>
          </a:lstStyle>
          <a:p>
            <a:r>
              <a:rPr lang="en-US" dirty="0"/>
              <a:t>Main Title</a:t>
            </a:r>
          </a:p>
        </p:txBody>
      </p:sp>
      <p:sp>
        <p:nvSpPr>
          <p:cNvPr id="24" name="Text Placeholder 2"/>
          <p:cNvSpPr>
            <a:spLocks noGrp="1"/>
          </p:cNvSpPr>
          <p:nvPr>
            <p:ph type="body" idx="1"/>
          </p:nvPr>
        </p:nvSpPr>
        <p:spPr>
          <a:xfrm>
            <a:off x="623888" y="2116720"/>
            <a:ext cx="7886700" cy="1419856"/>
          </a:xfrm>
          <a:prstGeom prst="rect">
            <a:avLst/>
          </a:prstGeom>
        </p:spPr>
        <p:txBody>
          <a:bodyPr/>
          <a:lstStyle>
            <a:lvl1pPr marL="0" indent="0">
              <a:buNone/>
              <a:defRPr lang="en-US" b="0" i="0" smtClean="0">
                <a:effectLst/>
                <a:latin typeface="Calibri" charset="0"/>
                <a:ea typeface="Calibri" charset="0"/>
                <a:cs typeface="Calibr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25" name="Text Placeholder 2"/>
          <p:cNvSpPr>
            <a:spLocks noGrp="1"/>
          </p:cNvSpPr>
          <p:nvPr>
            <p:ph type="body" idx="11"/>
          </p:nvPr>
        </p:nvSpPr>
        <p:spPr>
          <a:xfrm>
            <a:off x="623888" y="4148418"/>
            <a:ext cx="7886700" cy="325509"/>
          </a:xfrm>
          <a:prstGeom prst="rect">
            <a:avLst/>
          </a:prstGeom>
        </p:spPr>
        <p:txBody>
          <a:bodyPr/>
          <a:lstStyle>
            <a:lvl1pPr marL="0" indent="0" algn="r">
              <a:buNone/>
              <a:defRPr sz="1600" b="0" i="0">
                <a:solidFill>
                  <a:schemeClr val="tx1"/>
                </a:solidFill>
                <a:latin typeface="Calibri" charset="0"/>
                <a:ea typeface="Calibri" charset="0"/>
                <a:cs typeface="Calibr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dirty="0"/>
          </a:p>
        </p:txBody>
      </p:sp>
      <p:sp>
        <p:nvSpPr>
          <p:cNvPr id="7" name="Date Placeholder 3"/>
          <p:cNvSpPr>
            <a:spLocks noGrp="1"/>
          </p:cNvSpPr>
          <p:nvPr>
            <p:ph type="dt" sz="half" idx="2"/>
          </p:nvPr>
        </p:nvSpPr>
        <p:spPr>
          <a:xfrm>
            <a:off x="7374832" y="4598294"/>
            <a:ext cx="1135756" cy="398344"/>
          </a:xfrm>
          <a:prstGeom prst="rect">
            <a:avLst/>
          </a:prstGeom>
          <a:solidFill>
            <a:srgbClr val="FBAF40"/>
          </a:solidFill>
          <a:ln>
            <a:noFill/>
          </a:ln>
        </p:spPr>
        <p:txBody>
          <a:bodyPr vert="horz" lIns="91440" tIns="45720" rIns="91440" bIns="45720" rtlCol="0" anchor="ctr"/>
          <a:lstStyle>
            <a:lvl1pPr algn="ctr">
              <a:defRPr sz="1200" b="0" i="0">
                <a:ln>
                  <a:noFill/>
                </a:ln>
                <a:solidFill>
                  <a:schemeClr val="tx1"/>
                </a:solidFill>
                <a:latin typeface="AvantGarde LT Medium" charset="0"/>
                <a:ea typeface="AvantGarde LT Medium" charset="0"/>
                <a:cs typeface="AvantGarde LT Medium" charset="0"/>
              </a:defRPr>
            </a:lvl1pPr>
          </a:lstStyle>
          <a:p>
            <a:fld id="{9F7CD447-58DA-4D27-BA84-E64F624DCE40}" type="datetime1">
              <a:rPr lang="en-HK" smtClean="0">
                <a:latin typeface="AvantGardeITC-Book" charset="0"/>
              </a:rPr>
              <a:t>26/5/2025</a:t>
            </a:fld>
            <a:endParaRPr lang="en-US" dirty="0">
              <a:latin typeface="AvantGardeITC-Book" charset="0"/>
              <a:ea typeface="AvantGardeITC-Book" charset="0"/>
              <a:cs typeface="AvantGardeITC-Book" charset="0"/>
            </a:endParaRPr>
          </a:p>
        </p:txBody>
      </p:sp>
    </p:spTree>
    <p:extLst>
      <p:ext uri="{BB962C8B-B14F-4D97-AF65-F5344CB8AC3E}">
        <p14:creationId xmlns:p14="http://schemas.microsoft.com/office/powerpoint/2010/main" val="13854146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ACBC62-9AEF-419A-87C6-FD1BF739998C}" type="datetime1">
              <a:rPr lang="en-HK" smtClean="0"/>
              <a:t>26/5/2025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6059082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4C1561-00FA-46A9-847B-7D0BB4238B3B}" type="datetime1">
              <a:rPr lang="en-HK" smtClean="0"/>
              <a:t>26/5/2025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4761532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96027"/>
            <a:ext cx="2057400" cy="365125"/>
          </a:xfrm>
        </p:spPr>
        <p:txBody>
          <a:bodyPr/>
          <a:lstStyle/>
          <a:p>
            <a:fld id="{67B1E6D7-892B-4982-B83C-6CE5CE817739}" type="datetime1">
              <a:rPr lang="en-HK" smtClean="0"/>
              <a:t>26/5/2025</a:t>
            </a:fld>
            <a:endParaRPr lang="en-US"/>
          </a:p>
        </p:txBody>
      </p:sp>
      <p:sp>
        <p:nvSpPr>
          <p:cNvPr id="5" name="Footer Placeholder 4"/>
          <p:cNvSpPr>
            <a:spLocks noGrp="1"/>
          </p:cNvSpPr>
          <p:nvPr>
            <p:ph type="ftr" sz="quarter" idx="11"/>
          </p:nvPr>
        </p:nvSpPr>
        <p:spPr>
          <a:xfrm>
            <a:off x="3028950" y="6396026"/>
            <a:ext cx="3086100" cy="365125"/>
          </a:xfrm>
        </p:spPr>
        <p:txBody>
          <a:bodyPr/>
          <a:lstStyle/>
          <a:p>
            <a:endParaRPr lang="en-US"/>
          </a:p>
        </p:txBody>
      </p:sp>
      <p:sp>
        <p:nvSpPr>
          <p:cNvPr id="6" name="Slide Number Placeholder 5"/>
          <p:cNvSpPr>
            <a:spLocks noGrp="1"/>
          </p:cNvSpPr>
          <p:nvPr>
            <p:ph type="sldNum" sz="quarter" idx="12"/>
          </p:nvPr>
        </p:nvSpPr>
        <p:spPr>
          <a:xfrm>
            <a:off x="6457950" y="6408281"/>
            <a:ext cx="2057400" cy="365125"/>
          </a:xfrm>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2139754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9166A-7A28-40B0-86ED-5DDFCB1F5B76}" type="datetime1">
              <a:rPr lang="en-HK" smtClean="0"/>
              <a:t>26/5/2025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1399014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762818"/>
            <a:ext cx="7886700" cy="106280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A79972-6084-46DD-84DA-2C1B21115377}" type="datetime1">
              <a:rPr lang="en-HK" smtClean="0"/>
              <a:t>26/5/2025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6262761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774700"/>
            <a:ext cx="7886700" cy="91598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81451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762249"/>
            <a:ext cx="3868340" cy="3427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81451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762249"/>
            <a:ext cx="3887391" cy="3427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3BF964-1AFE-402B-92C1-4F79C6F7E36D}" type="datetime1">
              <a:rPr lang="en-HK" smtClean="0"/>
              <a:t>26/5/2025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6534688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5F590C-94A7-4C41-AC98-D73FAED51C58}" type="datetime1">
              <a:rPr lang="en-HK" smtClean="0"/>
              <a:t>26/5/2025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2130794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A21EF-64E2-4C42-8977-A7A062617DD2}" type="datetime1">
              <a:rPr lang="en-HK" smtClean="0"/>
              <a:t>26/5/2025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2390360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B1412-D8E8-46F3-8DC5-AFE92032FC6D}" type="datetime1">
              <a:rPr lang="en-HK" smtClean="0"/>
              <a:t>26/5/2025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2BFE98-95D5-6943-8DB5-5A5581856B8C}" type="slidenum">
              <a:rPr lang="en-US" smtClean="0"/>
              <a:t>‹#›</a:t>
            </a:fld>
            <a:endParaRPr lang="en-US"/>
          </a:p>
        </p:txBody>
      </p:sp>
    </p:spTree>
    <p:extLst>
      <p:ext uri="{BB962C8B-B14F-4D97-AF65-F5344CB8AC3E}">
        <p14:creationId xmlns:p14="http://schemas.microsoft.com/office/powerpoint/2010/main" val="18846612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 6"/>
          <p:cNvSpPr/>
          <p:nvPr userDrawn="1"/>
        </p:nvSpPr>
        <p:spPr>
          <a:xfrm rot="10800000">
            <a:off x="-4" y="-1"/>
            <a:ext cx="9144001" cy="2006362"/>
          </a:xfrm>
          <a:prstGeom prst="flowChartProcess">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 name="图片 1">
            <a:extLst>
              <a:ext uri="{FF2B5EF4-FFF2-40B4-BE49-F238E27FC236}">
                <a16:creationId xmlns:a16="http://schemas.microsoft.com/office/drawing/2014/main" id="{50839AF5-28B7-D426-DFBD-E0CCD9DB05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41962" y="2158489"/>
            <a:ext cx="1260075" cy="1270511"/>
          </a:xfrm>
          <a:prstGeom prst="rect">
            <a:avLst/>
          </a:prstGeom>
          <a:ln>
            <a:noFill/>
          </a:ln>
        </p:spPr>
      </p:pic>
    </p:spTree>
    <p:extLst>
      <p:ext uri="{BB962C8B-B14F-4D97-AF65-F5344CB8AC3E}">
        <p14:creationId xmlns:p14="http://schemas.microsoft.com/office/powerpoint/2010/main" val="358984857"/>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000" b="0" i="0" kern="1200">
          <a:solidFill>
            <a:schemeClr val="bg1"/>
          </a:solidFill>
          <a:latin typeface="AvantGarde LT Medium" charset="0"/>
          <a:ea typeface="AvantGarde LT Medium" charset="0"/>
          <a:cs typeface="AvantGarde LT Medium" charset="0"/>
        </a:defRPr>
      </a:lvl1pPr>
    </p:titleStyle>
    <p:bodyStyle>
      <a:lvl1pPr marL="0" indent="0" algn="l" defTabSz="914400" rtl="0" eaLnBrk="1" latinLnBrk="0" hangingPunct="1">
        <a:lnSpc>
          <a:spcPct val="90000"/>
        </a:lnSpc>
        <a:spcBef>
          <a:spcPts val="1000"/>
        </a:spcBef>
        <a:buFont typeface="Arial"/>
        <a:buNone/>
        <a:defRPr sz="2800" b="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76281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2167199"/>
            <a:ext cx="7886700" cy="4009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6712" y="641440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6406D-C747-4771-9739-25A71EBFE89E}" type="datetime1">
              <a:rPr lang="en-HK" smtClean="0"/>
              <a:t>26/5/2025</a:t>
            </a:fld>
            <a:endParaRPr lang="en-US" dirty="0"/>
          </a:p>
        </p:txBody>
      </p:sp>
      <p:sp>
        <p:nvSpPr>
          <p:cNvPr id="5" name="Footer Placeholder 4"/>
          <p:cNvSpPr>
            <a:spLocks noGrp="1"/>
          </p:cNvSpPr>
          <p:nvPr>
            <p:ph type="ftr" sz="quarter" idx="3"/>
          </p:nvPr>
        </p:nvSpPr>
        <p:spPr>
          <a:xfrm>
            <a:off x="3028950" y="6414408"/>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9888" y="641440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BFE98-95D5-6943-8DB5-5A5581856B8C}" type="slidenum">
              <a:rPr lang="en-US" smtClean="0"/>
              <a:t>‹#›</a:t>
            </a:fld>
            <a:endParaRPr lang="en-US"/>
          </a:p>
        </p:txBody>
      </p:sp>
      <p:sp>
        <p:nvSpPr>
          <p:cNvPr id="11" name="Snip Same Side Corner Rectangle 10"/>
          <p:cNvSpPr/>
          <p:nvPr userDrawn="1"/>
        </p:nvSpPr>
        <p:spPr>
          <a:xfrm rot="10800000">
            <a:off x="-1" y="0"/>
            <a:ext cx="9144001" cy="66112"/>
          </a:xfrm>
          <a:prstGeom prst="snip2SameRect">
            <a:avLst/>
          </a:prstGeom>
          <a:solidFill>
            <a:srgbClr val="004C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4" name="TextBox 13"/>
          <p:cNvSpPr txBox="1"/>
          <p:nvPr userDrawn="1"/>
        </p:nvSpPr>
        <p:spPr>
          <a:xfrm>
            <a:off x="9326880" y="111760"/>
            <a:ext cx="237566" cy="369332"/>
          </a:xfrm>
          <a:prstGeom prst="rect">
            <a:avLst/>
          </a:prstGeom>
          <a:noFill/>
        </p:spPr>
        <p:txBody>
          <a:bodyPr wrap="none" rtlCol="0">
            <a:spAutoFit/>
          </a:bodyPr>
          <a:lstStyle/>
          <a:p>
            <a:r>
              <a:rPr lang="en-US" dirty="0"/>
              <a:t> </a:t>
            </a:r>
          </a:p>
        </p:txBody>
      </p:sp>
      <p:pic>
        <p:nvPicPr>
          <p:cNvPr id="7" name="图片 6">
            <a:extLst>
              <a:ext uri="{FF2B5EF4-FFF2-40B4-BE49-F238E27FC236}">
                <a16:creationId xmlns:a16="http://schemas.microsoft.com/office/drawing/2014/main" id="{E4B26354-CAC3-0FA3-AD48-9ACAD1DFAA7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163697" y="111760"/>
            <a:ext cx="844370" cy="851363"/>
          </a:xfrm>
          <a:prstGeom prst="rect">
            <a:avLst/>
          </a:prstGeom>
          <a:ln>
            <a:noFill/>
          </a:ln>
        </p:spPr>
      </p:pic>
    </p:spTree>
    <p:extLst>
      <p:ext uri="{BB962C8B-B14F-4D97-AF65-F5344CB8AC3E}">
        <p14:creationId xmlns:p14="http://schemas.microsoft.com/office/powerpoint/2010/main" val="971899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61" y="440200"/>
            <a:ext cx="8977077" cy="1283305"/>
          </a:xfrm>
        </p:spPr>
        <p:txBody>
          <a:bodyPr/>
          <a:lstStyle/>
          <a:p>
            <a:pPr algn="ctr"/>
            <a:r>
              <a:rPr lang="en-US" sz="4400" b="1" dirty="0" smtClean="0"/>
              <a:t>P</a:t>
            </a:r>
            <a:r>
              <a:rPr lang="en-US" altLang="zh-CN" sz="4400" b="1" dirty="0" smtClean="0"/>
              <a:t>rivacy-preserving Triangle Counting in Directed Graphs</a:t>
            </a:r>
            <a:endParaRPr lang="en-US" sz="4400" b="1" dirty="0"/>
          </a:p>
        </p:txBody>
      </p:sp>
      <p:sp>
        <p:nvSpPr>
          <p:cNvPr id="4" name="文本框 3">
            <a:extLst>
              <a:ext uri="{FF2B5EF4-FFF2-40B4-BE49-F238E27FC236}">
                <a16:creationId xmlns:a16="http://schemas.microsoft.com/office/drawing/2014/main" id="{6807CC4E-42F3-F800-58CE-46982C6389CD}"/>
              </a:ext>
            </a:extLst>
          </p:cNvPr>
          <p:cNvSpPr txBox="1"/>
          <p:nvPr/>
        </p:nvSpPr>
        <p:spPr>
          <a:xfrm>
            <a:off x="1478071" y="6279881"/>
            <a:ext cx="0" cy="0"/>
          </a:xfrm>
          <a:prstGeom prst="rect">
            <a:avLst/>
          </a:prstGeom>
        </p:spPr>
        <p:txBody>
          <a:bodyPr vert="horz" wrap="none" lIns="91440" tIns="45720" rIns="91440" bIns="45720" rtlCol="0" anchor="ctr" anchorCtr="0">
            <a:normAutofit fontScale="25000" lnSpcReduction="20000"/>
          </a:bodyPr>
          <a:lstStyle/>
          <a:p>
            <a:endParaRPr kumimoji="1" lang="zh-CN" altLang="en-US" dirty="0"/>
          </a:p>
        </p:txBody>
      </p:sp>
      <p:sp>
        <p:nvSpPr>
          <p:cNvPr id="3" name="Text Placeholder 2"/>
          <p:cNvSpPr>
            <a:spLocks noGrp="1"/>
          </p:cNvSpPr>
          <p:nvPr>
            <p:ph type="body" idx="1"/>
          </p:nvPr>
        </p:nvSpPr>
        <p:spPr>
          <a:xfrm>
            <a:off x="797237" y="3763461"/>
            <a:ext cx="7661976" cy="2995674"/>
          </a:xfrm>
        </p:spPr>
        <p:txBody>
          <a:bodyPr/>
          <a:lstStyle/>
          <a:p>
            <a:pPr algn="ctr"/>
            <a:r>
              <a:rPr lang="en-US" altLang="zh-CN" sz="2600" b="1" u="sng" dirty="0" err="1" smtClean="0"/>
              <a:t>Ziyao</a:t>
            </a:r>
            <a:r>
              <a:rPr lang="en-US" altLang="zh-CN" sz="2600" b="1" u="sng" dirty="0" smtClean="0"/>
              <a:t> Wei</a:t>
            </a:r>
            <a:r>
              <a:rPr lang="en-US" altLang="zh-CN" sz="2600" b="1" baseline="30000" dirty="0"/>
              <a:t>1</a:t>
            </a:r>
            <a:r>
              <a:rPr lang="en-US" sz="2600" b="1" dirty="0" smtClean="0"/>
              <a:t>, Qing Liu</a:t>
            </a:r>
            <a:r>
              <a:rPr lang="en-US" sz="2600" b="1" baseline="30000" dirty="0" smtClean="0"/>
              <a:t>1,2</a:t>
            </a:r>
            <a:r>
              <a:rPr lang="en-US" sz="2600" b="1" dirty="0" smtClean="0"/>
              <a:t>, </a:t>
            </a:r>
            <a:r>
              <a:rPr lang="en-US" sz="2600" b="1" dirty="0" err="1" smtClean="0"/>
              <a:t>Zhikun</a:t>
            </a:r>
            <a:r>
              <a:rPr lang="en-US" sz="2600" b="1" dirty="0" smtClean="0"/>
              <a:t> Zhang</a:t>
            </a:r>
            <a:r>
              <a:rPr lang="en-US" sz="2600" b="1" baseline="30000" dirty="0" smtClean="0"/>
              <a:t>1,2</a:t>
            </a:r>
            <a:r>
              <a:rPr lang="en-US" sz="2600" b="1" dirty="0" smtClean="0"/>
              <a:t>, </a:t>
            </a:r>
            <a:r>
              <a:rPr lang="en-US" sz="2600" b="1" dirty="0" err="1" smtClean="0"/>
              <a:t>Shouling</a:t>
            </a:r>
            <a:r>
              <a:rPr lang="en-US" sz="2600" b="1" dirty="0" smtClean="0"/>
              <a:t> Ji</a:t>
            </a:r>
            <a:r>
              <a:rPr lang="en-US" sz="2600" b="1" baseline="30000" dirty="0"/>
              <a:t>1</a:t>
            </a:r>
            <a:r>
              <a:rPr lang="en-US" altLang="zh-CN" sz="2600" b="1" dirty="0" smtClean="0"/>
              <a:t>, </a:t>
            </a:r>
            <a:r>
              <a:rPr lang="en-US" altLang="zh-CN" sz="2600" b="1" dirty="0" err="1" smtClean="0"/>
              <a:t>Yunjun</a:t>
            </a:r>
            <a:r>
              <a:rPr lang="en-US" altLang="zh-CN" sz="2600" b="1" dirty="0" smtClean="0"/>
              <a:t> Gao</a:t>
            </a:r>
            <a:r>
              <a:rPr lang="en-US" altLang="zh-CN" sz="2600" b="1" baseline="30000" dirty="0" smtClean="0"/>
              <a:t>1,2</a:t>
            </a:r>
            <a:r>
              <a:rPr lang="en-US" altLang="zh-CN" sz="2600" b="1" dirty="0" smtClean="0"/>
              <a:t>  </a:t>
            </a:r>
            <a:endParaRPr lang="en-US" sz="2600" baseline="30000" dirty="0" smtClean="0"/>
          </a:p>
          <a:p>
            <a:pPr algn="ctr"/>
            <a:r>
              <a:rPr lang="en-US" sz="2000" baseline="30000" dirty="0" smtClean="0"/>
              <a:t>1</a:t>
            </a:r>
            <a:r>
              <a:rPr lang="en-US" sz="2000" i="1" dirty="0" smtClean="0"/>
              <a:t>College of Computer Science and Technology, Zhejiang </a:t>
            </a:r>
            <a:r>
              <a:rPr lang="en-US" sz="2000" i="1" dirty="0"/>
              <a:t>University, </a:t>
            </a:r>
            <a:endParaRPr lang="en-US" sz="2000" i="1" dirty="0" smtClean="0"/>
          </a:p>
          <a:p>
            <a:pPr algn="ctr"/>
            <a:r>
              <a:rPr lang="en-US" altLang="zh-CN" sz="2000" baseline="30000" dirty="0" smtClean="0"/>
              <a:t>2</a:t>
            </a:r>
            <a:r>
              <a:rPr lang="en-US" altLang="zh-CN" sz="2000" i="1" dirty="0" smtClean="0"/>
              <a:t>Zhejiang </a:t>
            </a:r>
            <a:r>
              <a:rPr lang="en-US" altLang="zh-CN" sz="2000" i="1" dirty="0"/>
              <a:t>Key Laboratory of Big Data Intelligent </a:t>
            </a:r>
            <a:r>
              <a:rPr lang="en-US" altLang="zh-CN" sz="2000" i="1" dirty="0" smtClean="0"/>
              <a:t>Computing</a:t>
            </a:r>
            <a:endParaRPr lang="en-US" sz="2000" i="1" dirty="0"/>
          </a:p>
          <a:p>
            <a:pPr algn="ctr"/>
            <a:r>
              <a:rPr lang="en-US" sz="2000" dirty="0" smtClean="0"/>
              <a:t>{</a:t>
            </a:r>
            <a:r>
              <a:rPr lang="en-US" sz="2000" dirty="0" err="1" smtClean="0"/>
              <a:t>wei_zy</a:t>
            </a:r>
            <a:r>
              <a:rPr lang="en-US" sz="2000" dirty="0" smtClean="0"/>
              <a:t>, </a:t>
            </a:r>
            <a:r>
              <a:rPr lang="en-US" sz="2000" dirty="0" err="1" smtClean="0"/>
              <a:t>qingliucs</a:t>
            </a:r>
            <a:r>
              <a:rPr lang="en-US" sz="2000" dirty="0" smtClean="0"/>
              <a:t>, </a:t>
            </a:r>
            <a:r>
              <a:rPr lang="en-US" sz="2000" dirty="0" err="1" smtClean="0"/>
              <a:t>zhikun</a:t>
            </a:r>
            <a:r>
              <a:rPr lang="en-US" sz="2000" dirty="0" smtClean="0"/>
              <a:t>, </a:t>
            </a:r>
            <a:r>
              <a:rPr lang="en-US" sz="2000" dirty="0" err="1" smtClean="0"/>
              <a:t>sji</a:t>
            </a:r>
            <a:r>
              <a:rPr lang="en-US" sz="2000" dirty="0" smtClean="0"/>
              <a:t>, </a:t>
            </a:r>
            <a:r>
              <a:rPr lang="en-US" sz="2000" dirty="0" err="1" smtClean="0"/>
              <a:t>gaoyj</a:t>
            </a:r>
            <a:r>
              <a:rPr lang="en-US" sz="2000" dirty="0" smtClean="0"/>
              <a:t>}@zju.edu.cn </a:t>
            </a:r>
          </a:p>
        </p:txBody>
      </p:sp>
      <p:pic>
        <p:nvPicPr>
          <p:cNvPr id="6" name="图片 5" descr="屏幕剪辑"/>
          <p:cNvPicPr>
            <a:picLocks noChangeAspect="1"/>
          </p:cNvPicPr>
          <p:nvPr/>
        </p:nvPicPr>
        <p:blipFill rotWithShape="1">
          <a:blip r:embed="rId3">
            <a:extLst>
              <a:ext uri="{28A0092B-C50C-407E-A947-70E740481C1C}">
                <a14:useLocalDpi xmlns:a14="http://schemas.microsoft.com/office/drawing/2010/main" val="0"/>
              </a:ext>
            </a:extLst>
          </a:blip>
          <a:srcRect l="8838" t="-4948" r="2786" b="4948"/>
          <a:stretch/>
        </p:blipFill>
        <p:spPr>
          <a:xfrm>
            <a:off x="7545530" y="5473700"/>
            <a:ext cx="1141270" cy="1195992"/>
          </a:xfrm>
          <a:prstGeom prst="rect">
            <a:avLst/>
          </a:prstGeom>
        </p:spPr>
      </p:pic>
      <p:sp>
        <p:nvSpPr>
          <p:cNvPr id="8" name="矩形 7"/>
          <p:cNvSpPr/>
          <p:nvPr/>
        </p:nvSpPr>
        <p:spPr>
          <a:xfrm>
            <a:off x="3729519" y="2091074"/>
            <a:ext cx="1556535" cy="1304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6" descr="浙江大学- 维基百科，自由的百科全书">
            <a:extLst>
              <a:ext uri="{FF2B5EF4-FFF2-40B4-BE49-F238E27FC236}">
                <a16:creationId xmlns:a16="http://schemas.microsoft.com/office/drawing/2014/main" id="{00647E0A-AF45-8071-5EE4-43BE153F37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0397" y="2144669"/>
            <a:ext cx="1315657" cy="131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8988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2253" y="1516765"/>
                <a:ext cx="8945547" cy="5065500"/>
              </a:xfrm>
            </p:spPr>
            <p:txBody>
              <a:bodyPr>
                <a:normAutofit/>
              </a:bodyPr>
              <a:lstStyle/>
              <a:p>
                <a:r>
                  <a:rPr lang="en-US" altLang="zh-CN" u="sng" dirty="0" smtClean="0"/>
                  <a:t>Property</a:t>
                </a:r>
                <a:r>
                  <a:rPr lang="en-US" altLang="zh-CN" dirty="0" smtClean="0"/>
                  <a:t>  Sequential Composition</a:t>
                </a:r>
              </a:p>
              <a:p>
                <a:pPr lvl="1" indent="-230400">
                  <a:lnSpc>
                    <a:spcPct val="100000"/>
                  </a:lnSpc>
                </a:pPr>
                <a:r>
                  <a:rPr lang="en-US" altLang="zh-CN" sz="2800" dirty="0" smtClean="0"/>
                  <a:t>Let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𝒜</m:t>
                        </m:r>
                      </m:e>
                      <m:sub>
                        <m:r>
                          <a:rPr lang="en-US" altLang="zh-CN" sz="2800" b="0" i="1" smtClean="0">
                            <a:latin typeface="Cambria Math" panose="02040503050406030204" pitchFamily="18" charset="0"/>
                          </a:rPr>
                          <m:t>1</m:t>
                        </m:r>
                      </m:sub>
                    </m:sSub>
                  </m:oMath>
                </a14:m>
                <a:r>
                  <a:rPr lang="en-US" altLang="zh-CN" sz="2800" dirty="0" smtClean="0"/>
                  <a:t> be an algorithm satisfying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𝜖</m:t>
                        </m:r>
                      </m:e>
                      <m:sub>
                        <m:r>
                          <a:rPr lang="en-US" altLang="zh-CN" sz="2800" b="0" i="1" smtClean="0">
                            <a:latin typeface="Cambria Math" panose="02040503050406030204" pitchFamily="18" charset="0"/>
                          </a:rPr>
                          <m:t>1</m:t>
                        </m:r>
                      </m:sub>
                    </m:sSub>
                  </m:oMath>
                </a14:m>
                <a:r>
                  <a:rPr lang="en-US" altLang="zh-CN" sz="2800" dirty="0" smtClean="0"/>
                  <a:t>-differential privacy; </a:t>
                </a:r>
                <a14:m>
                  <m:oMath xmlns:m="http://schemas.openxmlformats.org/officeDocument/2006/math">
                    <m:r>
                      <a:rPr lang="en-US" altLang="zh-CN" sz="2800" b="0" i="1" smtClean="0">
                        <a:latin typeface="Cambria Math" panose="02040503050406030204" pitchFamily="18" charset="0"/>
                      </a:rPr>
                      <m:t>𝑀</m:t>
                    </m:r>
                  </m:oMath>
                </a14:m>
                <a:r>
                  <a:rPr lang="en-US" altLang="zh-CN" sz="2800" dirty="0" smtClean="0"/>
                  <a:t> be the output of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𝒜</m:t>
                        </m:r>
                      </m:e>
                      <m:sub>
                        <m:r>
                          <a:rPr lang="en-US" altLang="zh-CN" sz="2800" b="0" i="1" smtClean="0">
                            <a:latin typeface="Cambria Math" panose="02040503050406030204" pitchFamily="18" charset="0"/>
                          </a:rPr>
                          <m:t>1</m:t>
                        </m:r>
                      </m:sub>
                    </m:sSub>
                  </m:oMath>
                </a14:m>
                <a:r>
                  <a:rPr lang="en-US" altLang="zh-CN" sz="2800" dirty="0" smtClean="0"/>
                  <a: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oMath>
                </a14:m>
                <a:r>
                  <a:rPr lang="en-US" altLang="zh-CN" sz="2800" dirty="0" smtClean="0"/>
                  <a:t> be an algorithm satisfying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𝜖</m:t>
                        </m:r>
                      </m:e>
                      <m:sub>
                        <m:r>
                          <a:rPr lang="en-US" altLang="zh-CN" sz="2800" b="0" i="1" smtClean="0">
                            <a:latin typeface="Cambria Math" panose="02040503050406030204" pitchFamily="18" charset="0"/>
                          </a:rPr>
                          <m:t>2</m:t>
                        </m:r>
                      </m:sub>
                    </m:sSub>
                  </m:oMath>
                </a14:m>
                <a:r>
                  <a:rPr lang="en-US" altLang="zh-CN" sz="2800" dirty="0" smtClean="0"/>
                  <a:t>-differential privacy. Then, the sequential composition </a:t>
                </a:r>
                <a14:m>
                  <m:oMath xmlns:m="http://schemas.openxmlformats.org/officeDocument/2006/math">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m:t>
                    </m:r>
                    <m:r>
                      <a:rPr lang="en-US" altLang="zh-CN" sz="2800" b="0" i="1" smtClean="0">
                        <a:latin typeface="Cambria Math" panose="02040503050406030204" pitchFamily="18" charset="0"/>
                      </a:rPr>
                      <m:t>))</m:t>
                    </m:r>
                  </m:oMath>
                </a14:m>
                <a:r>
                  <a:rPr lang="en-US" altLang="zh-CN" sz="2800" dirty="0" smtClean="0"/>
                  <a:t> satisfies </a:t>
                </a:r>
                <a14:m>
                  <m:oMath xmlns:m="http://schemas.openxmlformats.org/officeDocument/2006/math">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𝜖</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𝜖</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a14:m>
                <a:r>
                  <a:rPr lang="en-US" altLang="zh-CN" sz="2800" dirty="0" smtClean="0"/>
                  <a:t>-differential privacy.</a:t>
                </a:r>
              </a:p>
              <a:p>
                <a:r>
                  <a:rPr lang="en-US" altLang="zh-CN" u="sng" dirty="0" smtClean="0"/>
                  <a:t>Property</a:t>
                </a:r>
                <a:r>
                  <a:rPr lang="en-US" altLang="zh-CN" dirty="0" smtClean="0"/>
                  <a:t>  Parallel Composition</a:t>
                </a:r>
              </a:p>
              <a:p>
                <a:pPr lvl="1" indent="-230400">
                  <a:lnSpc>
                    <a:spcPct val="100000"/>
                  </a:lnSpc>
                </a:pPr>
                <a:r>
                  <a:rPr lang="en-US" altLang="zh-CN" sz="2800" dirty="0" smtClean="0">
                    <a:solidFill>
                      <a:prstClr val="black"/>
                    </a:solidFill>
                  </a:rPr>
                  <a:t>Let </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𝒜</m:t>
                        </m:r>
                      </m:e>
                      <m:sub>
                        <m:r>
                          <a:rPr lang="en-US" altLang="zh-CN" sz="2800" i="1">
                            <a:solidFill>
                              <a:prstClr val="black"/>
                            </a:solidFill>
                            <a:latin typeface="Cambria Math" panose="02040503050406030204" pitchFamily="18" charset="0"/>
                          </a:rPr>
                          <m:t>1</m:t>
                        </m:r>
                      </m:sub>
                    </m:sSub>
                  </m:oMath>
                </a14:m>
                <a:r>
                  <a:rPr lang="en-US" altLang="zh-CN" sz="2800" dirty="0">
                    <a:solidFill>
                      <a:prstClr val="black"/>
                    </a:solidFill>
                  </a:rPr>
                  <a:t> be an algorithm satisfying </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𝜖</m:t>
                        </m:r>
                      </m:e>
                      <m:sub>
                        <m:r>
                          <a:rPr lang="en-US" altLang="zh-CN" sz="2800" i="1">
                            <a:solidFill>
                              <a:prstClr val="black"/>
                            </a:solidFill>
                            <a:latin typeface="Cambria Math" panose="02040503050406030204" pitchFamily="18" charset="0"/>
                          </a:rPr>
                          <m:t>1</m:t>
                        </m:r>
                      </m:sub>
                    </m:sSub>
                  </m:oMath>
                </a14:m>
                <a:r>
                  <a:rPr lang="en-US" altLang="zh-CN" sz="2800" dirty="0">
                    <a:solidFill>
                      <a:prstClr val="black"/>
                    </a:solidFill>
                  </a:rPr>
                  <a:t>-differential </a:t>
                </a:r>
                <a:r>
                  <a:rPr lang="en-US" altLang="zh-CN" sz="2800" dirty="0" smtClean="0">
                    <a:solidFill>
                      <a:prstClr val="black"/>
                    </a:solidFill>
                  </a:rPr>
                  <a:t>privacy; </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𝒜</m:t>
                        </m:r>
                      </m:e>
                      <m:sub>
                        <m:r>
                          <a:rPr lang="en-US" altLang="zh-CN" sz="2800" i="1">
                            <a:solidFill>
                              <a:prstClr val="black"/>
                            </a:solidFill>
                            <a:latin typeface="Cambria Math" panose="02040503050406030204" pitchFamily="18" charset="0"/>
                          </a:rPr>
                          <m:t>2</m:t>
                        </m:r>
                      </m:sub>
                    </m:sSub>
                  </m:oMath>
                </a14:m>
                <a:r>
                  <a:rPr lang="en-US" altLang="zh-CN" sz="2800" dirty="0">
                    <a:solidFill>
                      <a:prstClr val="black"/>
                    </a:solidFill>
                  </a:rPr>
                  <a:t> be an algorithm satisfying </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𝜖</m:t>
                        </m:r>
                      </m:e>
                      <m:sub>
                        <m:r>
                          <a:rPr lang="en-US" altLang="zh-CN" sz="2800" i="1">
                            <a:solidFill>
                              <a:prstClr val="black"/>
                            </a:solidFill>
                            <a:latin typeface="Cambria Math" panose="02040503050406030204" pitchFamily="18" charset="0"/>
                          </a:rPr>
                          <m:t>2</m:t>
                        </m:r>
                      </m:sub>
                    </m:sSub>
                  </m:oMath>
                </a14:m>
                <a:r>
                  <a:rPr lang="en-US" altLang="zh-CN" sz="2800" dirty="0">
                    <a:solidFill>
                      <a:prstClr val="black"/>
                    </a:solidFill>
                  </a:rPr>
                  <a:t>-differential privacy. Then, the </a:t>
                </a:r>
                <a:r>
                  <a:rPr lang="en-US" altLang="zh-CN" sz="2800" dirty="0" smtClean="0">
                    <a:solidFill>
                      <a:prstClr val="black"/>
                    </a:solidFill>
                  </a:rPr>
                  <a:t>parallel </a:t>
                </a:r>
                <a:r>
                  <a:rPr lang="en-US" altLang="zh-CN" sz="2800" dirty="0">
                    <a:solidFill>
                      <a:prstClr val="black"/>
                    </a:solidFill>
                  </a:rPr>
                  <a:t>composition </a:t>
                </a:r>
                <a14:m>
                  <m:oMath xmlns:m="http://schemas.openxmlformats.org/officeDocument/2006/math">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𝒜</m:t>
                        </m:r>
                      </m:e>
                      <m:sub>
                        <m:r>
                          <a:rPr lang="en-US" altLang="zh-CN" sz="2800" i="1">
                            <a:solidFill>
                              <a:prstClr val="black"/>
                            </a:solidFill>
                            <a:latin typeface="Cambria Math" panose="02040503050406030204" pitchFamily="18" charset="0"/>
                          </a:rPr>
                          <m:t>1</m:t>
                        </m:r>
                      </m:sub>
                    </m:sSub>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𝒜</m:t>
                        </m:r>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oMath>
                </a14:m>
                <a:r>
                  <a:rPr lang="en-US" altLang="zh-CN" sz="2800" dirty="0">
                    <a:solidFill>
                      <a:prstClr val="black"/>
                    </a:solidFill>
                  </a:rPr>
                  <a:t> satisfies </a:t>
                </a:r>
                <a14:m>
                  <m:oMath xmlns:m="http://schemas.openxmlformats.org/officeDocument/2006/math">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𝜖</m:t>
                        </m:r>
                      </m:e>
                      <m:sub>
                        <m:r>
                          <a:rPr lang="en-US" altLang="zh-CN" sz="2800" i="1">
                            <a:solidFill>
                              <a:prstClr val="black"/>
                            </a:solidFill>
                            <a:latin typeface="Cambria Math" panose="02040503050406030204" pitchFamily="18" charset="0"/>
                          </a:rPr>
                          <m:t>1</m:t>
                        </m:r>
                      </m:sub>
                    </m:sSub>
                    <m:r>
                      <a:rPr lang="en-US" altLang="zh-CN" sz="2800" i="1">
                        <a:solidFill>
                          <a:prstClr val="black"/>
                        </a:solidFill>
                        <a:latin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𝜖</m:t>
                        </m:r>
                      </m:e>
                      <m:sub>
                        <m:r>
                          <a:rPr lang="en-US" altLang="zh-CN" sz="2800" i="1">
                            <a:solidFill>
                              <a:prstClr val="black"/>
                            </a:solidFill>
                            <a:latin typeface="Cambria Math" panose="02040503050406030204" pitchFamily="18" charset="0"/>
                          </a:rPr>
                          <m:t>2</m:t>
                        </m:r>
                      </m:sub>
                    </m:sSub>
                    <m:r>
                      <a:rPr lang="en-US" altLang="zh-CN" sz="2800" i="1">
                        <a:solidFill>
                          <a:prstClr val="black"/>
                        </a:solidFill>
                        <a:latin typeface="Cambria Math" panose="02040503050406030204" pitchFamily="18" charset="0"/>
                      </a:rPr>
                      <m:t>)</m:t>
                    </m:r>
                  </m:oMath>
                </a14:m>
                <a:r>
                  <a:rPr lang="en-US" altLang="zh-CN" sz="2800" dirty="0">
                    <a:solidFill>
                      <a:prstClr val="black"/>
                    </a:solidFill>
                  </a:rPr>
                  <a:t>-differential privacy.</a:t>
                </a:r>
              </a:p>
              <a:p>
                <a:pPr lvl="1" indent="-230400">
                  <a:lnSpc>
                    <a:spcPct val="100000"/>
                  </a:lnSpc>
                </a:pPr>
                <a:endParaRPr lang="en-US" altLang="zh-CN" sz="2800" dirty="0">
                  <a:solidFill>
                    <a:prstClr val="black"/>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2253" y="1516765"/>
                <a:ext cx="8945547" cy="5065500"/>
              </a:xfrm>
              <a:blipFill>
                <a:blip r:embed="rId3"/>
                <a:stretch>
                  <a:fillRect l="-1226" t="-2046" r="-3406" b="-12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42BFE98-95D5-6943-8DB5-5A5581856B8C}" type="slidenum">
              <a:rPr lang="en-US" smtClean="0"/>
              <a:t>10</a:t>
            </a:fld>
            <a:endParaRPr lang="en-US" dirty="0"/>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4094179" cy="643787"/>
            <a:chOff x="304800" y="31299"/>
            <a:chExt cx="4267200"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Preliminaries</a:t>
              </a:r>
              <a:endParaRPr lang="en-US" sz="4400" dirty="0"/>
            </a:p>
          </p:txBody>
        </p:sp>
      </p:grpSp>
    </p:spTree>
    <p:extLst>
      <p:ext uri="{BB962C8B-B14F-4D97-AF65-F5344CB8AC3E}">
        <p14:creationId xmlns:p14="http://schemas.microsoft.com/office/powerpoint/2010/main" val="2304190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42BFE98-95D5-6943-8DB5-5A5581856B8C}" type="slidenum">
              <a:rPr lang="en-US" smtClean="0"/>
              <a:t>11</a:t>
            </a:fld>
            <a:endParaRPr lang="en-US"/>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5829300" cy="643787"/>
            <a:chOff x="304800" y="31299"/>
            <a:chExt cx="4636154"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5" y="52915"/>
              <a:ext cx="4614539"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Problem Definition</a:t>
              </a:r>
              <a:endParaRPr lang="en-US" sz="4400" dirty="0"/>
            </a:p>
          </p:txBody>
        </p:sp>
      </p:gr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828" y="1932725"/>
            <a:ext cx="7886700" cy="3877458"/>
          </a:xfrm>
        </p:spPr>
      </p:pic>
    </p:spTree>
    <p:extLst>
      <p:ext uri="{BB962C8B-B14F-4D97-AF65-F5344CB8AC3E}">
        <p14:creationId xmlns:p14="http://schemas.microsoft.com/office/powerpoint/2010/main" val="3587988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12</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Centralized Algorithm</a:t>
              </a:r>
              <a:endParaRPr lang="en-US" altLang="zh-CN" sz="4400" dirty="0"/>
            </a:p>
          </p:txBody>
        </p:sp>
      </p:gr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479270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7000" b="1" dirty="0" smtClean="0"/>
                  <a:t>Phase 1 Graph Projection</a:t>
                </a:r>
                <a:r>
                  <a:rPr lang="en-US" altLang="zh-CN" sz="7000" dirty="0" smtClean="0"/>
                  <a:t>:</a:t>
                </a:r>
              </a:p>
              <a:p>
                <a:pPr lvl="1" indent="-230400">
                  <a:lnSpc>
                    <a:spcPct val="120000"/>
                  </a:lnSpc>
                </a:pPr>
                <a:r>
                  <a:rPr lang="en-US" altLang="zh-CN" sz="6500" dirty="0">
                    <a:solidFill>
                      <a:prstClr val="black"/>
                    </a:solidFill>
                  </a:rPr>
                  <a:t>For each vertex </a:t>
                </a:r>
                <a14:m>
                  <m:oMath xmlns:m="http://schemas.openxmlformats.org/officeDocument/2006/math">
                    <m:r>
                      <a:rPr lang="en-US" altLang="zh-CN" sz="6500">
                        <a:solidFill>
                          <a:prstClr val="black"/>
                        </a:solidFill>
                        <a:latin typeface="Cambria Math" panose="02040503050406030204" pitchFamily="18" charset="0"/>
                      </a:rPr>
                      <m:t>𝑣</m:t>
                    </m:r>
                  </m:oMath>
                </a14:m>
                <a:r>
                  <a:rPr lang="en-US" altLang="zh-CN" sz="6500" dirty="0">
                    <a:solidFill>
                      <a:prstClr val="black"/>
                    </a:solidFill>
                  </a:rPr>
                  <a:t> in the input-directed graph </a:t>
                </a:r>
                <a14:m>
                  <m:oMath xmlns:m="http://schemas.openxmlformats.org/officeDocument/2006/math">
                    <m:r>
                      <a:rPr lang="en-US" altLang="zh-CN" sz="6500">
                        <a:solidFill>
                          <a:prstClr val="black"/>
                        </a:solidFill>
                        <a:latin typeface="Cambria Math" panose="02040503050406030204" pitchFamily="18" charset="0"/>
                      </a:rPr>
                      <m:t>𝐺</m:t>
                    </m:r>
                  </m:oMath>
                </a14:m>
                <a:r>
                  <a:rPr lang="en-US" altLang="zh-CN" sz="6500" dirty="0">
                    <a:solidFill>
                      <a:prstClr val="black"/>
                    </a:solidFill>
                  </a:rPr>
                  <a:t>: </a:t>
                </a:r>
              </a:p>
              <a:p>
                <a:pPr lvl="1" indent="-230400">
                  <a:lnSpc>
                    <a:spcPct val="120000"/>
                  </a:lnSpc>
                </a:pPr>
                <a:r>
                  <a:rPr lang="en-US" altLang="zh-CN" sz="6500" dirty="0">
                    <a:solidFill>
                      <a:prstClr val="black"/>
                    </a:solidFill>
                  </a:rPr>
                  <a:t>(1) First, randomly shuffle the integers of </a:t>
                </a:r>
                <a14:m>
                  <m:oMath xmlns:m="http://schemas.openxmlformats.org/officeDocument/2006/math">
                    <m:d>
                      <m:dPr>
                        <m:begChr m:val="{"/>
                        <m:endChr m:val="}"/>
                        <m:ctrlPr>
                          <a:rPr lang="en-US" altLang="zh-CN" sz="6500" i="1">
                            <a:solidFill>
                              <a:prstClr val="black"/>
                            </a:solidFill>
                            <a:latin typeface="Cambria Math" panose="02040503050406030204" pitchFamily="18" charset="0"/>
                          </a:rPr>
                        </m:ctrlPr>
                      </m:dPr>
                      <m:e>
                        <m:r>
                          <a:rPr lang="en-US" altLang="zh-CN" sz="6500">
                            <a:solidFill>
                              <a:prstClr val="black"/>
                            </a:solidFill>
                            <a:latin typeface="Cambria Math" panose="02040503050406030204" pitchFamily="18" charset="0"/>
                          </a:rPr>
                          <m:t>1,2,3,⋯,</m:t>
                        </m:r>
                        <m:sSubSup>
                          <m:sSubSupPr>
                            <m:ctrlPr>
                              <a:rPr lang="en-US" altLang="zh-CN" sz="6500" i="1">
                                <a:solidFill>
                                  <a:prstClr val="black"/>
                                </a:solidFill>
                                <a:latin typeface="Cambria Math" panose="02040503050406030204" pitchFamily="18" charset="0"/>
                              </a:rPr>
                            </m:ctrlPr>
                          </m:sSubSupPr>
                          <m:e>
                            <m:r>
                              <m:rPr>
                                <m:sty m:val="p"/>
                              </m:rPr>
                              <a:rPr lang="en-US" altLang="zh-CN" sz="6500">
                                <a:solidFill>
                                  <a:prstClr val="black"/>
                                </a:solidFill>
                                <a:latin typeface="Cambria Math" panose="02040503050406030204" pitchFamily="18" charset="0"/>
                              </a:rPr>
                              <m:t>deg</m:t>
                            </m:r>
                          </m:e>
                          <m:sub>
                            <m:r>
                              <a:rPr lang="en-US" altLang="zh-CN" sz="6500">
                                <a:solidFill>
                                  <a:prstClr val="black"/>
                                </a:solidFill>
                                <a:latin typeface="Cambria Math" panose="02040503050406030204" pitchFamily="18" charset="0"/>
                              </a:rPr>
                              <m:t>𝐺</m:t>
                            </m:r>
                          </m:sub>
                          <m:sup>
                            <m:r>
                              <a:rPr lang="en-US" altLang="zh-CN" sz="6500">
                                <a:solidFill>
                                  <a:prstClr val="black"/>
                                </a:solidFill>
                                <a:latin typeface="Cambria Math" panose="02040503050406030204" pitchFamily="18" charset="0"/>
                              </a:rPr>
                              <m:t>+</m:t>
                            </m:r>
                          </m:sup>
                        </m:sSubSup>
                        <m:d>
                          <m:dPr>
                            <m:ctrlPr>
                              <a:rPr lang="en-US" altLang="zh-CN" sz="6500" i="1">
                                <a:solidFill>
                                  <a:prstClr val="black"/>
                                </a:solidFill>
                                <a:latin typeface="Cambria Math" panose="02040503050406030204" pitchFamily="18" charset="0"/>
                              </a:rPr>
                            </m:ctrlPr>
                          </m:dPr>
                          <m:e>
                            <m:r>
                              <a:rPr lang="en-US" altLang="zh-CN" sz="6500">
                                <a:solidFill>
                                  <a:prstClr val="black"/>
                                </a:solidFill>
                                <a:latin typeface="Cambria Math" panose="02040503050406030204" pitchFamily="18" charset="0"/>
                              </a:rPr>
                              <m:t>𝑣</m:t>
                            </m:r>
                          </m:e>
                        </m:d>
                      </m:e>
                    </m:d>
                  </m:oMath>
                </a14:m>
                <a:r>
                  <a:rPr lang="en-US" altLang="zh-CN" sz="6500" dirty="0">
                    <a:solidFill>
                      <a:prstClr val="black"/>
                    </a:solidFill>
                  </a:rPr>
                  <a:t>.</a:t>
                </a:r>
              </a:p>
              <a:p>
                <a:pPr lvl="1" indent="-230400">
                  <a:lnSpc>
                    <a:spcPct val="120000"/>
                  </a:lnSpc>
                </a:pPr>
                <a:r>
                  <a:rPr lang="en-US" altLang="zh-CN" sz="6500" dirty="0">
                    <a:solidFill>
                      <a:prstClr val="black"/>
                    </a:solidFill>
                  </a:rPr>
                  <a:t>(2) Then, traverse the out-neighbor list of </a:t>
                </a:r>
                <a14:m>
                  <m:oMath xmlns:m="http://schemas.openxmlformats.org/officeDocument/2006/math">
                    <m:r>
                      <a:rPr lang="en-US" altLang="zh-CN" sz="6500">
                        <a:solidFill>
                          <a:prstClr val="black"/>
                        </a:solidFill>
                        <a:latin typeface="Cambria Math" panose="02040503050406030204" pitchFamily="18" charset="0"/>
                      </a:rPr>
                      <m:t>𝑣</m:t>
                    </m:r>
                  </m:oMath>
                </a14:m>
                <a:r>
                  <a:rPr lang="en-US" altLang="zh-CN" sz="6500" dirty="0">
                    <a:solidFill>
                      <a:prstClr val="black"/>
                    </a:solidFill>
                  </a:rPr>
                  <a:t>. For the  </a:t>
                </a:r>
                <a14:m>
                  <m:oMath xmlns:m="http://schemas.openxmlformats.org/officeDocument/2006/math">
                    <m:r>
                      <a:rPr lang="en-US" altLang="zh-CN" sz="6500">
                        <a:solidFill>
                          <a:prstClr val="black"/>
                        </a:solidFill>
                        <a:latin typeface="Cambria Math" panose="02040503050406030204" pitchFamily="18" charset="0"/>
                      </a:rPr>
                      <m:t>𝑖</m:t>
                    </m:r>
                  </m:oMath>
                </a14:m>
                <a:r>
                  <a:rPr lang="en-US" altLang="zh-CN" sz="6500" dirty="0">
                    <a:solidFill>
                      <a:prstClr val="black"/>
                    </a:solidFill>
                  </a:rPr>
                  <a:t>-</a:t>
                </a:r>
                <a:r>
                  <a:rPr lang="en-US" altLang="zh-CN" sz="6500" dirty="0" err="1">
                    <a:solidFill>
                      <a:prstClr val="black"/>
                    </a:solidFill>
                  </a:rPr>
                  <a:t>th</a:t>
                </a:r>
                <a:r>
                  <a:rPr lang="en-US" altLang="zh-CN" sz="6500" dirty="0">
                    <a:solidFill>
                      <a:prstClr val="black"/>
                    </a:solidFill>
                  </a:rPr>
                  <a:t> vertex in the out-neighbor list, if the </a:t>
                </a:r>
                <a14:m>
                  <m:oMath xmlns:m="http://schemas.openxmlformats.org/officeDocument/2006/math">
                    <m:r>
                      <a:rPr lang="en-US" altLang="zh-CN" sz="6500">
                        <a:solidFill>
                          <a:prstClr val="black"/>
                        </a:solidFill>
                        <a:latin typeface="Cambria Math" panose="02040503050406030204" pitchFamily="18" charset="0"/>
                      </a:rPr>
                      <m:t>𝑖</m:t>
                    </m:r>
                  </m:oMath>
                </a14:m>
                <a:r>
                  <a:rPr lang="en-US" altLang="zh-CN" sz="6500" dirty="0">
                    <a:solidFill>
                      <a:prstClr val="black"/>
                    </a:solidFill>
                  </a:rPr>
                  <a:t>-</a:t>
                </a:r>
                <a:r>
                  <a:rPr lang="en-US" altLang="zh-CN" sz="6500" dirty="0" err="1">
                    <a:solidFill>
                      <a:prstClr val="black"/>
                    </a:solidFill>
                  </a:rPr>
                  <a:t>th</a:t>
                </a:r>
                <a:r>
                  <a:rPr lang="en-US" altLang="zh-CN" sz="6500" dirty="0">
                    <a:solidFill>
                      <a:prstClr val="black"/>
                    </a:solidFill>
                  </a:rPr>
                  <a:t> number is  larger than </a:t>
                </a:r>
                <a14:m>
                  <m:oMath xmlns:m="http://schemas.openxmlformats.org/officeDocument/2006/math">
                    <m:sSub>
                      <m:sSubPr>
                        <m:ctrlPr>
                          <a:rPr lang="en-US" altLang="zh-CN" sz="6500" i="1">
                            <a:solidFill>
                              <a:prstClr val="black"/>
                            </a:solidFill>
                            <a:latin typeface="Cambria Math" panose="02040503050406030204" pitchFamily="18" charset="0"/>
                          </a:rPr>
                        </m:ctrlPr>
                      </m:sSubPr>
                      <m:e>
                        <m:acc>
                          <m:accPr>
                            <m:chr m:val="̃"/>
                            <m:ctrlPr>
                              <a:rPr lang="en-US" altLang="zh-CN" sz="6500" i="1">
                                <a:solidFill>
                                  <a:prstClr val="black"/>
                                </a:solidFill>
                                <a:latin typeface="Cambria Math" panose="02040503050406030204" pitchFamily="18" charset="0"/>
                              </a:rPr>
                            </m:ctrlPr>
                          </m:accPr>
                          <m:e>
                            <m:r>
                              <a:rPr lang="en-US" altLang="zh-CN" sz="6500">
                                <a:solidFill>
                                  <a:prstClr val="black"/>
                                </a:solidFill>
                                <a:latin typeface="Cambria Math" panose="02040503050406030204" pitchFamily="18" charset="0"/>
                              </a:rPr>
                              <m:t>𝑑</m:t>
                            </m:r>
                          </m:e>
                        </m:acc>
                      </m:e>
                      <m:sub>
                        <m:r>
                          <a:rPr lang="en-US" altLang="zh-CN" sz="6500">
                            <a:solidFill>
                              <a:prstClr val="black"/>
                            </a:solidFill>
                            <a:latin typeface="Cambria Math" panose="02040503050406030204" pitchFamily="18" charset="0"/>
                          </a:rPr>
                          <m:t>𝑚𝑎𝑥</m:t>
                        </m:r>
                      </m:sub>
                    </m:sSub>
                  </m:oMath>
                </a14:m>
                <a:r>
                  <a:rPr lang="en-US" altLang="zh-CN" sz="6500" dirty="0">
                    <a:solidFill>
                      <a:prstClr val="black"/>
                    </a:solidFill>
                  </a:rPr>
                  <a:t>, then the </a:t>
                </a:r>
                <a14:m>
                  <m:oMath xmlns:m="http://schemas.openxmlformats.org/officeDocument/2006/math">
                    <m:r>
                      <a:rPr lang="en-US" altLang="zh-CN" sz="6500">
                        <a:solidFill>
                          <a:prstClr val="black"/>
                        </a:solidFill>
                        <a:latin typeface="Cambria Math" panose="02040503050406030204" pitchFamily="18" charset="0"/>
                      </a:rPr>
                      <m:t>𝑖</m:t>
                    </m:r>
                  </m:oMath>
                </a14:m>
                <a:r>
                  <a:rPr lang="en-US" altLang="zh-CN" sz="6500" dirty="0">
                    <a:solidFill>
                      <a:prstClr val="black"/>
                    </a:solidFill>
                  </a:rPr>
                  <a:t>-</a:t>
                </a:r>
                <a:r>
                  <a:rPr lang="en-US" altLang="zh-CN" sz="6500" dirty="0" err="1">
                    <a:solidFill>
                      <a:prstClr val="black"/>
                    </a:solidFill>
                  </a:rPr>
                  <a:t>th</a:t>
                </a:r>
                <a:r>
                  <a:rPr lang="en-US" altLang="zh-CN" sz="6500" dirty="0">
                    <a:solidFill>
                      <a:prstClr val="black"/>
                    </a:solidFill>
                  </a:rPr>
                  <a:t> vertex will be removed  from the out-neighbor list.</a:t>
                </a:r>
              </a:p>
              <a:p>
                <a:pPr marL="228600" lvl="1">
                  <a:lnSpc>
                    <a:spcPct val="100000"/>
                  </a:lnSpc>
                  <a:spcBef>
                    <a:spcPts val="1000"/>
                  </a:spcBef>
                </a:pPr>
                <a:endParaRPr lang="en-US" altLang="zh-CN" sz="2800" b="1" dirty="0"/>
              </a:p>
              <a:p>
                <a:pPr marL="457200" lvl="1" indent="0">
                  <a:buNone/>
                </a:pPr>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mc:Choice>
        <mc:Fallback xmlns="">
          <p:sp>
            <p:nvSpPr>
              <p:cNvPr id="18" name="Content Placeholder 2">
                <a:extLst>
                  <a:ext uri="{FF2B5EF4-FFF2-40B4-BE49-F238E27FC236}">
                    <a16:creationId xmlns:a16="http://schemas.microsoft.com/office/drawing/2014/main" id="{5D0E3164-EED6-F765-7116-EF5E2B35C931}"/>
                  </a:ext>
                </a:extLst>
              </p:cNvPr>
              <p:cNvSpPr txBox="1">
                <a:spLocks noRot="1" noChangeAspect="1" noMove="1" noResize="1" noEditPoints="1" noAdjustHandles="1" noChangeArrowheads="1" noChangeShapeType="1" noTextEdit="1"/>
              </p:cNvSpPr>
              <p:nvPr/>
            </p:nvSpPr>
            <p:spPr>
              <a:xfrm>
                <a:off x="644977" y="1505896"/>
                <a:ext cx="8194223" cy="4792705"/>
              </a:xfrm>
              <a:prstGeom prst="rect">
                <a:avLst/>
              </a:prstGeom>
              <a:blipFill>
                <a:blip r:embed="rId3"/>
                <a:stretch>
                  <a:fillRect l="-1339" t="-3435" r="-2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0642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13</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Centralized Algorithm</a:t>
              </a:r>
              <a:endParaRPr lang="en-US" altLang="zh-CN" sz="4400" dirty="0"/>
            </a:p>
          </p:txBody>
        </p:sp>
      </p:gr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b="1" dirty="0" smtClean="0"/>
                  <a:t>Phase 2 Triangle Counting</a:t>
                </a:r>
                <a:r>
                  <a:rPr lang="en-US" altLang="zh-CN" sz="3600" dirty="0" smtClean="0"/>
                  <a:t>:</a:t>
                </a:r>
              </a:p>
              <a:p>
                <a:pPr lvl="1">
                  <a:lnSpc>
                    <a:spcPct val="110000"/>
                  </a:lnSpc>
                </a:pPr>
                <a:r>
                  <a:rPr lang="en-US" altLang="zh-CN" sz="3400" dirty="0"/>
                  <a:t>C</a:t>
                </a:r>
                <a:r>
                  <a:rPr lang="en-US" altLang="zh-CN" sz="3400" dirty="0" smtClean="0"/>
                  <a:t>ompute the exact numbers of cycle and flow triangles in the projected-directed graph </a:t>
                </a:r>
                <a14:m>
                  <m:oMath xmlns:m="http://schemas.openxmlformats.org/officeDocument/2006/math">
                    <m:acc>
                      <m:accPr>
                        <m:chr m:val="̃"/>
                        <m:ctrlPr>
                          <a:rPr lang="en-US" altLang="zh-CN" sz="3400" i="1" smtClean="0">
                            <a:latin typeface="Cambria Math" panose="02040503050406030204" pitchFamily="18" charset="0"/>
                          </a:rPr>
                        </m:ctrlPr>
                      </m:accPr>
                      <m:e>
                        <m:r>
                          <a:rPr lang="en-US" altLang="zh-CN" sz="3400" b="0" i="1" smtClean="0">
                            <a:latin typeface="Cambria Math" panose="02040503050406030204" pitchFamily="18" charset="0"/>
                          </a:rPr>
                          <m:t>𝐺</m:t>
                        </m:r>
                      </m:e>
                    </m:acc>
                  </m:oMath>
                </a14:m>
                <a:r>
                  <a:rPr lang="en-US" altLang="zh-CN" sz="3400" dirty="0" smtClean="0"/>
                  <a:t> returned from Phase 1.</a:t>
                </a:r>
              </a:p>
              <a:p>
                <a:pPr marL="230400" lvl="1" indent="-230400"/>
                <a:r>
                  <a:rPr lang="en-US" altLang="zh-CN" sz="3600" b="1" dirty="0"/>
                  <a:t>Phase </a:t>
                </a:r>
                <a:r>
                  <a:rPr lang="en-US" altLang="zh-CN" sz="3600" b="1" dirty="0" smtClean="0"/>
                  <a:t>3 Counting Perturbation</a:t>
                </a:r>
                <a:r>
                  <a:rPr lang="en-US" altLang="zh-CN" sz="3600" dirty="0" smtClean="0"/>
                  <a:t>:</a:t>
                </a:r>
              </a:p>
              <a:p>
                <a:pPr lvl="1">
                  <a:lnSpc>
                    <a:spcPct val="120000"/>
                  </a:lnSpc>
                  <a:spcBef>
                    <a:spcPts val="0"/>
                  </a:spcBef>
                </a:pPr>
                <a:r>
                  <a:rPr lang="en-US" altLang="zh-CN" sz="3400" dirty="0" smtClean="0">
                    <a:solidFill>
                      <a:prstClr val="black"/>
                    </a:solidFill>
                  </a:rPr>
                  <a:t>Implement </a:t>
                </a:r>
                <a14:m>
                  <m:oMath xmlns:m="http://schemas.openxmlformats.org/officeDocument/2006/math">
                    <m:r>
                      <a:rPr lang="zh-CN" altLang="en-US" sz="3400" i="1" smtClean="0">
                        <a:solidFill>
                          <a:prstClr val="black"/>
                        </a:solidFill>
                        <a:latin typeface="Cambria Math" panose="02040503050406030204" pitchFamily="18" charset="0"/>
                      </a:rPr>
                      <m:t>𝜖</m:t>
                    </m:r>
                  </m:oMath>
                </a14:m>
                <a:r>
                  <a:rPr lang="en-US" altLang="zh-CN" sz="3400" dirty="0" smtClean="0"/>
                  <a:t>-edge-CDP through Laplacian mechanism. We add </a:t>
                </a:r>
                <a:r>
                  <a:rPr lang="en-US" altLang="zh-CN" sz="3400" dirty="0" err="1" smtClean="0"/>
                  <a:t>i.i.d</a:t>
                </a:r>
                <a:r>
                  <a:rPr lang="en-US" altLang="zh-CN" sz="3400" dirty="0" smtClean="0"/>
                  <a:t>. Laplacian noise to the counting results returned from Phase 2. The parameter of the Laplacian noise is </a:t>
                </a:r>
                <a14:m>
                  <m:oMath xmlns:m="http://schemas.openxmlformats.org/officeDocument/2006/math">
                    <m:f>
                      <m:fPr>
                        <m:ctrlPr>
                          <a:rPr lang="en-US" altLang="zh-CN" sz="3400" i="1" smtClean="0">
                            <a:latin typeface="Cambria Math" panose="02040503050406030204" pitchFamily="18" charset="0"/>
                          </a:rPr>
                        </m:ctrlPr>
                      </m:fPr>
                      <m:num>
                        <m:sSub>
                          <m:sSubPr>
                            <m:ctrlPr>
                              <a:rPr lang="en-US" altLang="zh-CN" sz="3400" i="1" smtClean="0">
                                <a:latin typeface="Cambria Math" panose="02040503050406030204" pitchFamily="18" charset="0"/>
                              </a:rPr>
                            </m:ctrlPr>
                          </m:sSubPr>
                          <m:e>
                            <m:r>
                              <a:rPr lang="en-US" altLang="zh-CN" sz="3400" b="0" i="1" smtClean="0">
                                <a:latin typeface="Cambria Math" panose="02040503050406030204" pitchFamily="18" charset="0"/>
                              </a:rPr>
                              <m:t>𝐺𝑆</m:t>
                            </m:r>
                          </m:e>
                          <m:sub>
                            <m:sSub>
                              <m:sSubPr>
                                <m:ctrlPr>
                                  <a:rPr lang="en-US" altLang="zh-CN" sz="3400" i="1" smtClean="0">
                                    <a:latin typeface="Cambria Math" panose="02040503050406030204" pitchFamily="18" charset="0"/>
                                  </a:rPr>
                                </m:ctrlPr>
                              </m:sSubPr>
                              <m:e>
                                <m:r>
                                  <a:rPr lang="en-US" altLang="zh-CN" sz="3400" b="0" i="1" smtClean="0">
                                    <a:latin typeface="Cambria Math" panose="02040503050406030204" pitchFamily="18" charset="0"/>
                                  </a:rPr>
                                  <m:t>𝑓</m:t>
                                </m:r>
                              </m:e>
                              <m:sub>
                                <m:r>
                                  <a:rPr lang="en-US" altLang="zh-CN" sz="3400" i="1">
                                    <a:latin typeface="Cambria Math" panose="02040503050406030204" pitchFamily="18" charset="0"/>
                                    <a:ea typeface="Cambria Math" panose="02040503050406030204" pitchFamily="18" charset="0"/>
                                  </a:rPr>
                                  <m:t>△</m:t>
                                </m:r>
                              </m:sub>
                            </m:sSub>
                          </m:sub>
                        </m:sSub>
                      </m:num>
                      <m:den>
                        <m:r>
                          <a:rPr lang="zh-CN" altLang="en-US" sz="3400" i="1" smtClean="0">
                            <a:latin typeface="Cambria Math" panose="02040503050406030204" pitchFamily="18" charset="0"/>
                          </a:rPr>
                          <m:t>𝜖</m:t>
                        </m:r>
                      </m:den>
                    </m:f>
                  </m:oMath>
                </a14:m>
                <a:r>
                  <a:rPr lang="en-US" altLang="zh-CN" sz="3400" dirty="0" smtClean="0"/>
                  <a:t>. Here, </a:t>
                </a:r>
                <a14:m>
                  <m:oMath xmlns:m="http://schemas.openxmlformats.org/officeDocument/2006/math">
                    <m:sSub>
                      <m:sSubPr>
                        <m:ctrlPr>
                          <a:rPr lang="en-US" altLang="zh-CN" sz="3400" i="1" smtClean="0">
                            <a:latin typeface="Cambria Math" panose="02040503050406030204" pitchFamily="18" charset="0"/>
                          </a:rPr>
                        </m:ctrlPr>
                      </m:sSubPr>
                      <m:e>
                        <m:r>
                          <a:rPr lang="en-US" altLang="zh-CN" sz="3400" b="0" i="1" smtClean="0">
                            <a:latin typeface="Cambria Math" panose="02040503050406030204" pitchFamily="18" charset="0"/>
                          </a:rPr>
                          <m:t>𝐺𝑆</m:t>
                        </m:r>
                      </m:e>
                      <m:sub>
                        <m:sSub>
                          <m:sSubPr>
                            <m:ctrlPr>
                              <a:rPr lang="en-US" altLang="zh-CN" sz="3400" i="1" smtClean="0">
                                <a:latin typeface="Cambria Math" panose="02040503050406030204" pitchFamily="18" charset="0"/>
                              </a:rPr>
                            </m:ctrlPr>
                          </m:sSubPr>
                          <m:e>
                            <m:r>
                              <a:rPr lang="en-US" altLang="zh-CN" sz="3400" b="0" i="1" smtClean="0">
                                <a:latin typeface="Cambria Math" panose="02040503050406030204" pitchFamily="18" charset="0"/>
                              </a:rPr>
                              <m:t>𝑓</m:t>
                            </m:r>
                          </m:e>
                          <m:sub>
                            <m:r>
                              <a:rPr lang="en-US" altLang="zh-CN" sz="3400" i="1" smtClean="0">
                                <a:latin typeface="Cambria Math" panose="02040503050406030204" pitchFamily="18" charset="0"/>
                                <a:ea typeface="Cambria Math" panose="02040503050406030204" pitchFamily="18" charset="0"/>
                              </a:rPr>
                              <m:t>△</m:t>
                            </m:r>
                          </m:sub>
                        </m:sSub>
                      </m:sub>
                    </m:sSub>
                  </m:oMath>
                </a14:m>
                <a:r>
                  <a:rPr lang="en-US" altLang="zh-CN" sz="3400" dirty="0" smtClean="0"/>
                  <a:t> is the global sensitivity of counting function </a:t>
                </a:r>
                <a14:m>
                  <m:oMath xmlns:m="http://schemas.openxmlformats.org/officeDocument/2006/math">
                    <m:sSub>
                      <m:sSubPr>
                        <m:ctrlPr>
                          <a:rPr lang="en-US" altLang="zh-CN" sz="3400" i="1" smtClean="0">
                            <a:latin typeface="Cambria Math" panose="02040503050406030204" pitchFamily="18" charset="0"/>
                          </a:rPr>
                        </m:ctrlPr>
                      </m:sSubPr>
                      <m:e>
                        <m:r>
                          <a:rPr lang="en-US" altLang="zh-CN" sz="3400" b="0" i="1" smtClean="0">
                            <a:latin typeface="Cambria Math" panose="02040503050406030204" pitchFamily="18" charset="0"/>
                          </a:rPr>
                          <m:t>𝑓</m:t>
                        </m:r>
                      </m:e>
                      <m:sub>
                        <m:r>
                          <a:rPr lang="en-US" altLang="zh-CN" sz="3400" i="1" smtClean="0">
                            <a:latin typeface="Cambria Math" panose="02040503050406030204" pitchFamily="18" charset="0"/>
                            <a:ea typeface="Cambria Math" panose="02040503050406030204" pitchFamily="18" charset="0"/>
                          </a:rPr>
                          <m:t>△</m:t>
                        </m:r>
                      </m:sub>
                    </m:sSub>
                  </m:oMath>
                </a14:m>
                <a:r>
                  <a:rPr lang="en-US" altLang="zh-CN" sz="3400" dirty="0" smtClean="0"/>
                  <a:t> and </a:t>
                </a:r>
                <a14:m>
                  <m:oMath xmlns:m="http://schemas.openxmlformats.org/officeDocument/2006/math">
                    <m:r>
                      <a:rPr lang="zh-CN" altLang="en-US" sz="3400" i="1" smtClean="0">
                        <a:latin typeface="Cambria Math" panose="02040503050406030204" pitchFamily="18" charset="0"/>
                      </a:rPr>
                      <m:t>𝜖</m:t>
                    </m:r>
                  </m:oMath>
                </a14:m>
                <a:r>
                  <a:rPr lang="en-US" altLang="zh-CN" sz="3400" dirty="0" smtClean="0"/>
                  <a:t> is the privacy budget.</a:t>
                </a:r>
              </a:p>
              <a:p>
                <a:pPr lvl="1">
                  <a:lnSpc>
                    <a:spcPct val="100000"/>
                  </a:lnSpc>
                  <a:spcBef>
                    <a:spcPts val="0"/>
                  </a:spcBef>
                </a:pP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mc:Choice>
        <mc:Fallback xmlns="">
          <p:sp>
            <p:nvSpPr>
              <p:cNvPr id="18" name="Content Placeholder 2">
                <a:extLst>
                  <a:ext uri="{FF2B5EF4-FFF2-40B4-BE49-F238E27FC236}">
                    <a16:creationId xmlns:a16="http://schemas.microsoft.com/office/drawing/2014/main" id="{5D0E3164-EED6-F765-7116-EF5E2B35C931}"/>
                  </a:ext>
                </a:extLst>
              </p:cNvPr>
              <p:cNvSpPr txBox="1">
                <a:spLocks noRot="1" noChangeAspect="1" noMove="1" noResize="1" noEditPoints="1" noAdjustHandles="1" noChangeArrowheads="1" noChangeShapeType="1" noTextEdit="1"/>
              </p:cNvSpPr>
              <p:nvPr/>
            </p:nvSpPr>
            <p:spPr>
              <a:xfrm>
                <a:off x="644977" y="1505896"/>
                <a:ext cx="8194223" cy="5770803"/>
              </a:xfrm>
              <a:prstGeom prst="rect">
                <a:avLst/>
              </a:prstGeom>
              <a:blipFill>
                <a:blip r:embed="rId3"/>
                <a:stretch>
                  <a:fillRect l="-1339" t="-2851" r="-1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9764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14</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Centralized Algorithm</a:t>
              </a:r>
              <a:endParaRPr lang="en-US" altLang="zh-CN" sz="4400" dirty="0"/>
            </a:p>
          </p:txBody>
        </p:sp>
      </p:grpSp>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Sensitivity Analysis</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77" y="2797524"/>
            <a:ext cx="3659062" cy="2477121"/>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039" y="1728009"/>
            <a:ext cx="4388827" cy="4680272"/>
          </a:xfrm>
          <a:prstGeom prst="rect">
            <a:avLst/>
          </a:prstGeom>
        </p:spPr>
      </p:pic>
    </p:spTree>
    <p:extLst>
      <p:ext uri="{BB962C8B-B14F-4D97-AF65-F5344CB8AC3E}">
        <p14:creationId xmlns:p14="http://schemas.microsoft.com/office/powerpoint/2010/main" val="3411462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15</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Centralized Algorithm</a:t>
              </a:r>
              <a:endParaRPr lang="en-US" altLang="zh-CN" sz="4400" dirty="0"/>
            </a:p>
          </p:txBody>
        </p:sp>
      </p:grpSp>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Example</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9" y="2891548"/>
            <a:ext cx="8839200" cy="2388759"/>
          </a:xfrm>
          <a:prstGeom prst="rect">
            <a:avLst/>
          </a:prstGeom>
        </p:spPr>
      </p:pic>
    </p:spTree>
    <p:extLst>
      <p:ext uri="{BB962C8B-B14F-4D97-AF65-F5344CB8AC3E}">
        <p14:creationId xmlns:p14="http://schemas.microsoft.com/office/powerpoint/2010/main" val="2768770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16</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Centralized Algorithm</a:t>
              </a:r>
              <a:endParaRPr lang="en-US" altLang="zh-CN" sz="4400" dirty="0"/>
            </a:p>
          </p:txBody>
        </p:sp>
      </p:grpSp>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Algorithm Analysis</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37" y="2160681"/>
            <a:ext cx="6035039" cy="81110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951" y="3164515"/>
            <a:ext cx="6190699" cy="3608891"/>
          </a:xfrm>
          <a:prstGeom prst="rect">
            <a:avLst/>
          </a:prstGeom>
        </p:spPr>
      </p:pic>
    </p:spTree>
    <p:extLst>
      <p:ext uri="{BB962C8B-B14F-4D97-AF65-F5344CB8AC3E}">
        <p14:creationId xmlns:p14="http://schemas.microsoft.com/office/powerpoint/2010/main" val="225215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17</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Phase 1 Noisy Graph Generation</a:t>
                </a:r>
                <a:r>
                  <a:rPr lang="en-US" altLang="zh-CN" dirty="0" smtClean="0"/>
                  <a:t>:</a:t>
                </a:r>
              </a:p>
              <a:p>
                <a:pPr lvl="1" indent="-230400">
                  <a:lnSpc>
                    <a:spcPct val="100000"/>
                  </a:lnSpc>
                </a:pPr>
                <a:r>
                  <a:rPr lang="en-US" altLang="zh-CN" sz="2600" dirty="0">
                    <a:solidFill>
                      <a:prstClr val="black"/>
                    </a:solidFill>
                  </a:rPr>
                  <a:t> For each user (vertex) </a:t>
                </a:r>
                <a14:m>
                  <m:oMath xmlns:m="http://schemas.openxmlformats.org/officeDocument/2006/math">
                    <m:sSub>
                      <m:sSubPr>
                        <m:ctrlPr>
                          <a:rPr lang="en-US" altLang="zh-CN" sz="2600" i="1">
                            <a:solidFill>
                              <a:prstClr val="black"/>
                            </a:solidFill>
                            <a:latin typeface="Cambria Math" panose="02040503050406030204" pitchFamily="18" charset="0"/>
                          </a:rPr>
                        </m:ctrlPr>
                      </m:sSubPr>
                      <m:e>
                        <m:r>
                          <a:rPr lang="en-US" altLang="zh-CN" sz="2600">
                            <a:solidFill>
                              <a:prstClr val="black"/>
                            </a:solidFill>
                            <a:latin typeface="Cambria Math" panose="02040503050406030204" pitchFamily="18" charset="0"/>
                          </a:rPr>
                          <m:t>𝑣</m:t>
                        </m:r>
                      </m:e>
                      <m:sub>
                        <m:r>
                          <a:rPr lang="en-US" altLang="zh-CN" sz="2600">
                            <a:solidFill>
                              <a:prstClr val="black"/>
                            </a:solidFill>
                            <a:latin typeface="Cambria Math" panose="02040503050406030204" pitchFamily="18" charset="0"/>
                          </a:rPr>
                          <m:t>𝑖</m:t>
                        </m:r>
                      </m:sub>
                    </m:sSub>
                  </m:oMath>
                </a14:m>
                <a:r>
                  <a:rPr lang="en-US" altLang="zh-CN" sz="2600" dirty="0">
                    <a:solidFill>
                      <a:prstClr val="black"/>
                    </a:solidFill>
                  </a:rPr>
                  <a:t> in the input-directed graph </a:t>
                </a:r>
                <a14:m>
                  <m:oMath xmlns:m="http://schemas.openxmlformats.org/officeDocument/2006/math">
                    <m:r>
                      <a:rPr lang="en-US" altLang="zh-CN" sz="2600">
                        <a:solidFill>
                          <a:prstClr val="black"/>
                        </a:solidFill>
                        <a:latin typeface="Cambria Math" panose="02040503050406030204" pitchFamily="18" charset="0"/>
                      </a:rPr>
                      <m:t>𝐺</m:t>
                    </m:r>
                  </m:oMath>
                </a14:m>
                <a:r>
                  <a:rPr lang="en-US" altLang="zh-CN" sz="2600" dirty="0" smtClean="0">
                    <a:solidFill>
                      <a:prstClr val="black"/>
                    </a:solidFill>
                  </a:rPr>
                  <a:t>: </a:t>
                </a:r>
              </a:p>
              <a:p>
                <a:pPr marL="687600" lvl="1" indent="-230400">
                  <a:lnSpc>
                    <a:spcPct val="100000"/>
                  </a:lnSpc>
                </a:pPr>
                <a:r>
                  <a:rPr lang="en-US" altLang="zh-CN" sz="2600" dirty="0" smtClean="0">
                    <a:solidFill>
                      <a:prstClr val="black"/>
                    </a:solidFill>
                  </a:rPr>
                  <a:t>(1) Process the randomized response for </a:t>
                </a:r>
                <a14:m>
                  <m:oMath xmlns:m="http://schemas.openxmlformats.org/officeDocument/2006/math">
                    <m:sSub>
                      <m:sSubPr>
                        <m:ctrlPr>
                          <a:rPr lang="en-US" altLang="zh-CN" sz="2600" i="1" smtClean="0">
                            <a:solidFill>
                              <a:prstClr val="black"/>
                            </a:solidFill>
                            <a:latin typeface="Cambria Math" panose="02040503050406030204" pitchFamily="18" charset="0"/>
                          </a:rPr>
                        </m:ctrlPr>
                      </m:sSubPr>
                      <m:e>
                        <m:r>
                          <a:rPr lang="en-US" altLang="zh-CN" sz="2600" b="0" i="1" smtClean="0">
                            <a:solidFill>
                              <a:prstClr val="black"/>
                            </a:solidFill>
                            <a:latin typeface="Cambria Math" panose="02040503050406030204" pitchFamily="18" charset="0"/>
                          </a:rPr>
                          <m:t>𝑣</m:t>
                        </m:r>
                      </m:e>
                      <m:sub>
                        <m:r>
                          <a:rPr lang="en-US" altLang="zh-CN" sz="2600" b="0" i="1" smtClean="0">
                            <a:solidFill>
                              <a:prstClr val="black"/>
                            </a:solidFill>
                            <a:latin typeface="Cambria Math" panose="02040503050406030204" pitchFamily="18" charset="0"/>
                          </a:rPr>
                          <m:t>𝑖</m:t>
                        </m:r>
                      </m:sub>
                    </m:sSub>
                  </m:oMath>
                </a14:m>
                <a:r>
                  <a:rPr lang="en-US" altLang="zh-CN" sz="2600" dirty="0" smtClean="0">
                    <a:solidFill>
                      <a:prstClr val="black"/>
                    </a:solidFill>
                  </a:rPr>
                  <a:t>’s out-   neighbor list </a:t>
                </a:r>
                <a14:m>
                  <m:oMath xmlns:m="http://schemas.openxmlformats.org/officeDocument/2006/math">
                    <m:sSub>
                      <m:sSubPr>
                        <m:ctrlPr>
                          <a:rPr lang="en-US" altLang="zh-CN" sz="2600" i="1" smtClean="0">
                            <a:solidFill>
                              <a:prstClr val="black"/>
                            </a:solidFill>
                            <a:latin typeface="Cambria Math" panose="02040503050406030204" pitchFamily="18" charset="0"/>
                          </a:rPr>
                        </m:ctrlPr>
                      </m:sSubPr>
                      <m:e>
                        <m:r>
                          <a:rPr lang="zh-CN" altLang="en-US" sz="2600" i="1" smtClean="0">
                            <a:solidFill>
                              <a:prstClr val="black"/>
                            </a:solidFill>
                            <a:latin typeface="Cambria Math" panose="02040503050406030204" pitchFamily="18" charset="0"/>
                          </a:rPr>
                          <m:t>𝜆</m:t>
                        </m:r>
                      </m:e>
                      <m:sub>
                        <m:r>
                          <a:rPr lang="en-US" altLang="zh-CN" sz="2600" b="0" i="1" smtClean="0">
                            <a:solidFill>
                              <a:prstClr val="black"/>
                            </a:solidFill>
                            <a:latin typeface="Cambria Math" panose="02040503050406030204" pitchFamily="18" charset="0"/>
                          </a:rPr>
                          <m:t>𝑖</m:t>
                        </m:r>
                      </m:sub>
                    </m:sSub>
                  </m:oMath>
                </a14:m>
                <a:r>
                  <a:rPr lang="en-US" altLang="zh-CN" sz="2600" dirty="0" smtClean="0">
                    <a:solidFill>
                      <a:prstClr val="black"/>
                    </a:solidFill>
                  </a:rPr>
                  <a:t>.</a:t>
                </a:r>
              </a:p>
              <a:p>
                <a:pPr marL="687600" lvl="1" indent="-230400">
                  <a:lnSpc>
                    <a:spcPct val="100000"/>
                  </a:lnSpc>
                </a:pPr>
                <a:r>
                  <a:rPr lang="en-US" altLang="zh-CN" sz="2600" dirty="0" smtClean="0">
                    <a:solidFill>
                      <a:prstClr val="black"/>
                    </a:solidFill>
                  </a:rPr>
                  <a:t>(2) Each </a:t>
                </a:r>
                <a:r>
                  <a:rPr lang="en-US" altLang="zh-CN" sz="2600" dirty="0">
                    <a:solidFill>
                      <a:prstClr val="black"/>
                    </a:solidFill>
                  </a:rPr>
                  <a:t>user reports the noisy out-neighbor list </a:t>
                </a:r>
                <a14:m>
                  <m:oMath xmlns:m="http://schemas.openxmlformats.org/officeDocument/2006/math">
                    <m:sSub>
                      <m:sSubPr>
                        <m:ctrlPr>
                          <a:rPr lang="en-US" altLang="zh-CN" sz="2600" i="1">
                            <a:solidFill>
                              <a:prstClr val="black"/>
                            </a:solidFill>
                            <a:latin typeface="Cambria Math" panose="02040503050406030204" pitchFamily="18" charset="0"/>
                          </a:rPr>
                        </m:ctrlPr>
                      </m:sSubPr>
                      <m:e>
                        <m:acc>
                          <m:accPr>
                            <m:chr m:val="̅"/>
                            <m:ctrlPr>
                              <a:rPr lang="en-US" altLang="zh-CN" sz="2600" i="1">
                                <a:solidFill>
                                  <a:prstClr val="black"/>
                                </a:solidFill>
                                <a:latin typeface="Cambria Math" panose="02040503050406030204" pitchFamily="18" charset="0"/>
                              </a:rPr>
                            </m:ctrlPr>
                          </m:accPr>
                          <m:e>
                            <m:r>
                              <a:rPr lang="zh-CN" altLang="en-US" sz="2600">
                                <a:solidFill>
                                  <a:prstClr val="black"/>
                                </a:solidFill>
                                <a:latin typeface="Cambria Math" panose="02040503050406030204" pitchFamily="18" charset="0"/>
                              </a:rPr>
                              <m:t>𝜆</m:t>
                            </m:r>
                          </m:e>
                        </m:acc>
                      </m:e>
                      <m:sub>
                        <m:r>
                          <a:rPr lang="en-US" altLang="zh-CN" sz="2600">
                            <a:solidFill>
                              <a:prstClr val="black"/>
                            </a:solidFill>
                            <a:latin typeface="Cambria Math" panose="02040503050406030204" pitchFamily="18" charset="0"/>
                          </a:rPr>
                          <m:t>𝑖</m:t>
                        </m:r>
                      </m:sub>
                    </m:sSub>
                  </m:oMath>
                </a14:m>
                <a:r>
                  <a:rPr lang="en-US" altLang="zh-CN" sz="2600" dirty="0">
                    <a:solidFill>
                      <a:prstClr val="black"/>
                    </a:solidFill>
                  </a:rPr>
                  <a:t> to the central server. The central server aggregates all the noisy out-neighbor lists to generate the noisy graph </a:t>
                </a:r>
                <a14:m>
                  <m:oMath xmlns:m="http://schemas.openxmlformats.org/officeDocument/2006/math">
                    <m:bar>
                      <m:barPr>
                        <m:pos m:val="top"/>
                        <m:ctrlPr>
                          <a:rPr lang="en-US" altLang="zh-CN" sz="2600" i="1">
                            <a:solidFill>
                              <a:prstClr val="black"/>
                            </a:solidFill>
                            <a:latin typeface="Cambria Math" panose="02040503050406030204" pitchFamily="18" charset="0"/>
                          </a:rPr>
                        </m:ctrlPr>
                      </m:barPr>
                      <m:e>
                        <m:r>
                          <a:rPr lang="en-US" altLang="zh-CN" sz="2600">
                            <a:solidFill>
                              <a:prstClr val="black"/>
                            </a:solidFill>
                            <a:latin typeface="Cambria Math" panose="02040503050406030204" pitchFamily="18" charset="0"/>
                          </a:rPr>
                          <m:t>𝐺</m:t>
                        </m:r>
                      </m:e>
                    </m:bar>
                  </m:oMath>
                </a14:m>
                <a:r>
                  <a:rPr lang="en-US" altLang="zh-CN" sz="2600" dirty="0">
                    <a:solidFill>
                      <a:prstClr val="black"/>
                    </a:solidFill>
                  </a:rPr>
                  <a:t>.</a:t>
                </a:r>
              </a:p>
              <a:p>
                <a:endParaRPr lang="en-US" altLang="zh-CN"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mc:Choice>
        <mc:Fallback xmlns="">
          <p:sp>
            <p:nvSpPr>
              <p:cNvPr id="18" name="Content Placeholder 2">
                <a:extLst>
                  <a:ext uri="{FF2B5EF4-FFF2-40B4-BE49-F238E27FC236}">
                    <a16:creationId xmlns:a16="http://schemas.microsoft.com/office/drawing/2014/main" id="{5D0E3164-EED6-F765-7116-EF5E2B35C931}"/>
                  </a:ext>
                </a:extLst>
              </p:cNvPr>
              <p:cNvSpPr txBox="1">
                <a:spLocks noRot="1" noChangeAspect="1" noMove="1" noResize="1" noEditPoints="1" noAdjustHandles="1" noChangeArrowheads="1" noChangeShapeType="1" noTextEdit="1"/>
              </p:cNvSpPr>
              <p:nvPr/>
            </p:nvSpPr>
            <p:spPr>
              <a:xfrm>
                <a:off x="644977" y="1505896"/>
                <a:ext cx="8194223" cy="5770803"/>
              </a:xfrm>
              <a:prstGeom prst="rect">
                <a:avLst/>
              </a:prstGeom>
              <a:blipFill>
                <a:blip r:embed="rId3"/>
                <a:stretch>
                  <a:fillRect l="-1339" t="-1690" r="-3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231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18</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Phase 2 Local Estimation</a:t>
                </a:r>
                <a:r>
                  <a:rPr lang="en-US" altLang="zh-CN" dirty="0" smtClean="0"/>
                  <a:t>:</a:t>
                </a:r>
              </a:p>
              <a:p>
                <a:pPr lvl="1" indent="-230400">
                  <a:lnSpc>
                    <a:spcPct val="100000"/>
                  </a:lnSpc>
                </a:pPr>
                <a:r>
                  <a:rPr lang="en-US" altLang="zh-CN" sz="2600" dirty="0" smtClean="0">
                    <a:solidFill>
                      <a:prstClr val="black"/>
                    </a:solidFill>
                  </a:rPr>
                  <a:t>For each </a:t>
                </a:r>
                <a:r>
                  <a:rPr lang="en-US" altLang="zh-CN" sz="2600" dirty="0">
                    <a:solidFill>
                      <a:prstClr val="black"/>
                    </a:solidFill>
                  </a:rPr>
                  <a:t>user (vertex) </a:t>
                </a:r>
                <a14:m>
                  <m:oMath xmlns:m="http://schemas.openxmlformats.org/officeDocument/2006/math">
                    <m:sSub>
                      <m:sSubPr>
                        <m:ctrlPr>
                          <a:rPr lang="en-US" altLang="zh-CN" sz="2600" i="1">
                            <a:solidFill>
                              <a:prstClr val="black"/>
                            </a:solidFill>
                            <a:latin typeface="Cambria Math" panose="02040503050406030204" pitchFamily="18" charset="0"/>
                          </a:rPr>
                        </m:ctrlPr>
                      </m:sSubPr>
                      <m:e>
                        <m:r>
                          <a:rPr lang="en-US" altLang="zh-CN" sz="2600">
                            <a:solidFill>
                              <a:prstClr val="black"/>
                            </a:solidFill>
                            <a:latin typeface="Cambria Math" panose="02040503050406030204" pitchFamily="18" charset="0"/>
                          </a:rPr>
                          <m:t>𝑣</m:t>
                        </m:r>
                      </m:e>
                      <m:sub>
                        <m:r>
                          <a:rPr lang="en-US" altLang="zh-CN" sz="2600">
                            <a:solidFill>
                              <a:prstClr val="black"/>
                            </a:solidFill>
                            <a:latin typeface="Cambria Math" panose="02040503050406030204" pitchFamily="18" charset="0"/>
                          </a:rPr>
                          <m:t>𝑖</m:t>
                        </m:r>
                      </m:sub>
                    </m:sSub>
                  </m:oMath>
                </a14:m>
                <a:r>
                  <a:rPr lang="en-US" altLang="zh-CN" sz="2600" dirty="0">
                    <a:solidFill>
                      <a:prstClr val="black"/>
                    </a:solidFill>
                  </a:rPr>
                  <a:t> in the input-directed graph </a:t>
                </a:r>
                <a14:m>
                  <m:oMath xmlns:m="http://schemas.openxmlformats.org/officeDocument/2006/math">
                    <m:r>
                      <a:rPr lang="en-US" altLang="zh-CN" sz="2600">
                        <a:solidFill>
                          <a:prstClr val="black"/>
                        </a:solidFill>
                        <a:latin typeface="Cambria Math" panose="02040503050406030204" pitchFamily="18" charset="0"/>
                      </a:rPr>
                      <m:t>𝐺</m:t>
                    </m:r>
                  </m:oMath>
                </a14:m>
                <a:r>
                  <a:rPr lang="en-US" altLang="zh-CN" sz="2600" dirty="0" smtClean="0"/>
                  <a:t>, replace edges invisible to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𝑣</m:t>
                        </m:r>
                      </m:e>
                      <m:sub>
                        <m:r>
                          <a:rPr lang="en-US" altLang="zh-CN" sz="2600" b="0" i="1" smtClean="0">
                            <a:latin typeface="Cambria Math" panose="02040503050406030204" pitchFamily="18" charset="0"/>
                          </a:rPr>
                          <m:t>𝑖</m:t>
                        </m:r>
                      </m:sub>
                    </m:sSub>
                  </m:oMath>
                </a14:m>
                <a:r>
                  <a:rPr lang="en-US" altLang="zh-CN" sz="2600" dirty="0" smtClean="0"/>
                  <a:t> with edges in the noisy graph. Consider local subgraphs,</a:t>
                </a:r>
              </a:p>
              <a:p>
                <a:pPr marL="455400" lvl="1" indent="0">
                  <a:lnSpc>
                    <a:spcPct val="100000"/>
                  </a:lnSpc>
                  <a:buNone/>
                </a:pPr>
                <a:endParaRPr lang="en-US" altLang="zh-CN" sz="2600" dirty="0" smtClean="0"/>
              </a:p>
              <a:p>
                <a:pPr marL="455400" lvl="1" indent="0">
                  <a:lnSpc>
                    <a:spcPct val="100000"/>
                  </a:lnSpc>
                  <a:buNone/>
                </a:pPr>
                <a:r>
                  <a:rPr lang="en-US" altLang="zh-CN" sz="2600" dirty="0" smtClean="0"/>
                  <a:t> </a:t>
                </a:r>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mc:Choice>
        <mc:Fallback xmlns="">
          <p:sp>
            <p:nvSpPr>
              <p:cNvPr id="18" name="Content Placeholder 2">
                <a:extLst>
                  <a:ext uri="{FF2B5EF4-FFF2-40B4-BE49-F238E27FC236}">
                    <a16:creationId xmlns:a16="http://schemas.microsoft.com/office/drawing/2014/main" id="{5D0E3164-EED6-F765-7116-EF5E2B35C931}"/>
                  </a:ext>
                </a:extLst>
              </p:cNvPr>
              <p:cNvSpPr txBox="1">
                <a:spLocks noRot="1" noChangeAspect="1" noMove="1" noResize="1" noEditPoints="1" noAdjustHandles="1" noChangeArrowheads="1" noChangeShapeType="1" noTextEdit="1"/>
              </p:cNvSpPr>
              <p:nvPr/>
            </p:nvSpPr>
            <p:spPr>
              <a:xfrm>
                <a:off x="644977" y="1505896"/>
                <a:ext cx="8194223" cy="5770803"/>
              </a:xfrm>
              <a:prstGeom prst="rect">
                <a:avLst/>
              </a:prstGeom>
              <a:blipFill>
                <a:blip r:embed="rId3"/>
                <a:stretch>
                  <a:fillRect l="-1339" t="-1690" r="-2307"/>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16" y="3227552"/>
            <a:ext cx="8473398" cy="215679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923" y="5542623"/>
            <a:ext cx="8543984" cy="1048220"/>
          </a:xfrm>
          <a:prstGeom prst="rect">
            <a:avLst/>
          </a:prstGeom>
        </p:spPr>
      </p:pic>
    </p:spTree>
    <p:extLst>
      <p:ext uri="{BB962C8B-B14F-4D97-AF65-F5344CB8AC3E}">
        <p14:creationId xmlns:p14="http://schemas.microsoft.com/office/powerpoint/2010/main" val="312281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19</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Phase 2 Local Estimation</a:t>
            </a:r>
            <a:r>
              <a:rPr lang="en-US" altLang="zh-CN" dirty="0" smtClean="0"/>
              <a:t>:</a:t>
            </a:r>
          </a:p>
          <a:p>
            <a:pPr marL="455400" lvl="1" indent="0">
              <a:lnSpc>
                <a:spcPct val="100000"/>
              </a:lnSpc>
              <a:buNone/>
            </a:pPr>
            <a:endParaRPr lang="en-US" altLang="zh-CN" sz="2600" dirty="0" smtClean="0"/>
          </a:p>
          <a:p>
            <a:pPr marL="455400" lvl="1" indent="0">
              <a:lnSpc>
                <a:spcPct val="100000"/>
              </a:lnSpc>
              <a:buNone/>
            </a:pPr>
            <a:r>
              <a:rPr lang="en-US" altLang="zh-CN" sz="2600" dirty="0" smtClean="0"/>
              <a:t> </a:t>
            </a:r>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885144"/>
            <a:ext cx="7295949" cy="4705699"/>
          </a:xfrm>
          <a:prstGeom prst="rect">
            <a:avLst/>
          </a:prstGeom>
        </p:spPr>
      </p:pic>
    </p:spTree>
    <p:extLst>
      <p:ext uri="{BB962C8B-B14F-4D97-AF65-F5344CB8AC3E}">
        <p14:creationId xmlns:p14="http://schemas.microsoft.com/office/powerpoint/2010/main" val="2975999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3"/>
          <p:cNvSpPr/>
          <p:nvPr/>
        </p:nvSpPr>
        <p:spPr>
          <a:xfrm>
            <a:off x="1748215" y="1959006"/>
            <a:ext cx="5549162" cy="6437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txBox="1"/>
          <p:nvPr/>
        </p:nvSpPr>
        <p:spPr>
          <a:xfrm>
            <a:off x="1776325" y="1990434"/>
            <a:ext cx="5492942" cy="580932"/>
          </a:xfrm>
          <a:prstGeom prst="rect">
            <a:avLst/>
          </a:prstGeom>
          <a:solidFill>
            <a:srgbClr val="004EA2"/>
          </a:solid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algn="ctr" defTabSz="1244600">
              <a:lnSpc>
                <a:spcPct val="90000"/>
              </a:lnSpc>
              <a:spcBef>
                <a:spcPct val="0"/>
              </a:spcBef>
              <a:spcAft>
                <a:spcPct val="35000"/>
              </a:spcAft>
            </a:pPr>
            <a:r>
              <a:rPr lang="en-US" altLang="zh-CN" sz="3600" dirty="0"/>
              <a:t>Motivation &amp; Contributions</a:t>
            </a:r>
          </a:p>
        </p:txBody>
      </p:sp>
      <p:sp>
        <p:nvSpPr>
          <p:cNvPr id="20" name="矩形 19"/>
          <p:cNvSpPr/>
          <p:nvPr/>
        </p:nvSpPr>
        <p:spPr>
          <a:xfrm>
            <a:off x="3031916" y="839025"/>
            <a:ext cx="2931123" cy="757130"/>
          </a:xfrm>
          <a:prstGeom prst="rect">
            <a:avLst/>
          </a:prstGeom>
        </p:spPr>
        <p:txBody>
          <a:bodyPr wrap="none">
            <a:sp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altLang="zh-CN" sz="4800" b="1" i="0" u="none" strike="noStrike" kern="1200" cap="none" spc="0" normalizeH="0" baseline="0" noProof="0" dirty="0">
                <a:ln>
                  <a:noFill/>
                </a:ln>
                <a:solidFill>
                  <a:srgbClr val="004EA2"/>
                </a:solidFill>
                <a:effectLst/>
                <a:uLnTx/>
                <a:uFillTx/>
                <a:latin typeface="Calibri" panose="020F0502020204030204"/>
                <a:ea typeface="宋体" panose="02010600030101010101" pitchFamily="2" charset="-122"/>
                <a:cs typeface="+mn-cs"/>
              </a:rPr>
              <a:t>CONTENTS</a:t>
            </a:r>
          </a:p>
        </p:txBody>
      </p:sp>
      <p:sp>
        <p:nvSpPr>
          <p:cNvPr id="22" name="Rounded Rectangle 13"/>
          <p:cNvSpPr/>
          <p:nvPr/>
        </p:nvSpPr>
        <p:spPr>
          <a:xfrm>
            <a:off x="1738581" y="2792264"/>
            <a:ext cx="5549162" cy="6437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txBox="1"/>
          <p:nvPr/>
        </p:nvSpPr>
        <p:spPr>
          <a:xfrm>
            <a:off x="1766690" y="2823692"/>
            <a:ext cx="5492942" cy="580932"/>
          </a:xfrm>
          <a:prstGeom prst="rect">
            <a:avLst/>
          </a:prstGeom>
          <a:solidFill>
            <a:srgbClr val="004EA2"/>
          </a:solid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Preliminaries</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ounded Rectangle 13"/>
          <p:cNvSpPr/>
          <p:nvPr/>
        </p:nvSpPr>
        <p:spPr>
          <a:xfrm>
            <a:off x="1722898" y="4458780"/>
            <a:ext cx="5549162" cy="6437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txBox="1"/>
          <p:nvPr/>
        </p:nvSpPr>
        <p:spPr>
          <a:xfrm>
            <a:off x="1751007" y="4490208"/>
            <a:ext cx="5492942" cy="580932"/>
          </a:xfrm>
          <a:prstGeom prst="rect">
            <a:avLst/>
          </a:prstGeom>
          <a:solidFill>
            <a:srgbClr val="004EA2"/>
          </a:solid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Experiments</a:t>
            </a:r>
          </a:p>
        </p:txBody>
      </p:sp>
      <p:sp>
        <p:nvSpPr>
          <p:cNvPr id="31" name="Rounded Rectangle 13"/>
          <p:cNvSpPr/>
          <p:nvPr/>
        </p:nvSpPr>
        <p:spPr>
          <a:xfrm>
            <a:off x="1738579" y="5292038"/>
            <a:ext cx="5549162" cy="6437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p:cNvSpPr txBox="1"/>
          <p:nvPr/>
        </p:nvSpPr>
        <p:spPr>
          <a:xfrm>
            <a:off x="1766688" y="5323466"/>
            <a:ext cx="5492942" cy="580932"/>
          </a:xfrm>
          <a:prstGeom prst="rect">
            <a:avLst/>
          </a:prstGeom>
          <a:solidFill>
            <a:srgbClr val="004EA2"/>
          </a:solid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Conclusions</a:t>
            </a:r>
          </a:p>
        </p:txBody>
      </p:sp>
      <p:sp>
        <p:nvSpPr>
          <p:cNvPr id="7" name="Rounded Rectangle 13">
            <a:extLst>
              <a:ext uri="{FF2B5EF4-FFF2-40B4-BE49-F238E27FC236}">
                <a16:creationId xmlns:a16="http://schemas.microsoft.com/office/drawing/2014/main" id="{0BB9B6EE-34DD-28B7-B0C3-3F14ADF61396}"/>
              </a:ext>
            </a:extLst>
          </p:cNvPr>
          <p:cNvSpPr/>
          <p:nvPr/>
        </p:nvSpPr>
        <p:spPr>
          <a:xfrm>
            <a:off x="1738579" y="3625522"/>
            <a:ext cx="5549162" cy="64378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C80911EB-3217-BCF9-9C9D-2381B93CC999}"/>
              </a:ext>
            </a:extLst>
          </p:cNvPr>
          <p:cNvSpPr txBox="1"/>
          <p:nvPr/>
        </p:nvSpPr>
        <p:spPr>
          <a:xfrm>
            <a:off x="1766688" y="3656950"/>
            <a:ext cx="5492942" cy="580932"/>
          </a:xfrm>
          <a:prstGeom prst="rect">
            <a:avLst/>
          </a:prstGeom>
          <a:solidFill>
            <a:srgbClr val="004EA2"/>
          </a:solid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Algorithms</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829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20</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p:sp>
        <p:nvSpPr>
          <p:cNvPr id="18"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t>Phase 2 Local Estimation</a:t>
            </a:r>
            <a:r>
              <a:rPr lang="en-US" altLang="zh-CN" dirty="0" smtClean="0"/>
              <a:t>:</a:t>
            </a:r>
          </a:p>
          <a:p>
            <a:pPr marL="687600" lvl="1">
              <a:spcBef>
                <a:spcPts val="1000"/>
              </a:spcBef>
            </a:pPr>
            <a:r>
              <a:rPr lang="en-US" altLang="zh-CN" sz="2600" dirty="0" smtClean="0">
                <a:solidFill>
                  <a:prstClr val="black"/>
                </a:solidFill>
              </a:rPr>
              <a:t>Example</a:t>
            </a:r>
            <a:endParaRPr lang="en-US" altLang="zh-CN" dirty="0" smtClean="0"/>
          </a:p>
          <a:p>
            <a:pPr marL="455400" lvl="1" indent="0">
              <a:lnSpc>
                <a:spcPct val="100000"/>
              </a:lnSpc>
              <a:buNone/>
            </a:pPr>
            <a:endParaRPr lang="en-US" altLang="zh-CN" sz="2600" dirty="0" smtClean="0"/>
          </a:p>
          <a:p>
            <a:pPr marL="455400" lvl="1" indent="0">
              <a:lnSpc>
                <a:spcPct val="100000"/>
              </a:lnSpc>
              <a:buNone/>
            </a:pPr>
            <a:r>
              <a:rPr lang="en-US" altLang="zh-CN" sz="2600" dirty="0" smtClean="0"/>
              <a:t> </a:t>
            </a:r>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02" y="2603610"/>
            <a:ext cx="7331000" cy="3983960"/>
          </a:xfrm>
          <a:prstGeom prst="rect">
            <a:avLst/>
          </a:prstGeom>
        </p:spPr>
      </p:pic>
    </p:spTree>
    <p:extLst>
      <p:ext uri="{BB962C8B-B14F-4D97-AF65-F5344CB8AC3E}">
        <p14:creationId xmlns:p14="http://schemas.microsoft.com/office/powerpoint/2010/main" val="39827956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21</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p:sp>
        <p:nvSpPr>
          <p:cNvPr id="9"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Workflow</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6" y="3035052"/>
            <a:ext cx="8839200" cy="2202206"/>
          </a:xfrm>
          <a:prstGeom prst="rect">
            <a:avLst/>
          </a:prstGeom>
        </p:spPr>
      </p:pic>
    </p:spTree>
    <p:extLst>
      <p:ext uri="{BB962C8B-B14F-4D97-AF65-F5344CB8AC3E}">
        <p14:creationId xmlns:p14="http://schemas.microsoft.com/office/powerpoint/2010/main" val="4177167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22</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p:sp>
        <p:nvSpPr>
          <p:cNvPr id="9"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Algorithm Analysis</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6" y="2153669"/>
            <a:ext cx="8383604" cy="11207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95" y="3414235"/>
            <a:ext cx="8383605" cy="2761872"/>
          </a:xfrm>
          <a:prstGeom prst="rect">
            <a:avLst/>
          </a:prstGeom>
        </p:spPr>
      </p:pic>
    </p:spTree>
    <p:extLst>
      <p:ext uri="{BB962C8B-B14F-4D97-AF65-F5344CB8AC3E}">
        <p14:creationId xmlns:p14="http://schemas.microsoft.com/office/powerpoint/2010/main" val="39905986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23</a:t>
            </a:fld>
            <a:endParaRPr lang="en-US"/>
          </a:p>
        </p:txBody>
      </p:sp>
      <p:grpSp>
        <p:nvGrpSpPr>
          <p:cNvPr id="8" name="Group 11">
            <a:extLst>
              <a:ext uri="{FF2B5EF4-FFF2-40B4-BE49-F238E27FC236}">
                <a16:creationId xmlns:a16="http://schemas.microsoft.com/office/drawing/2014/main" id="{FF1F4880-0A82-04BD-71B0-218151573744}"/>
              </a:ext>
            </a:extLst>
          </p:cNvPr>
          <p:cNvGrpSpPr/>
          <p:nvPr/>
        </p:nvGrpSpPr>
        <p:grpSpPr>
          <a:xfrm>
            <a:off x="628649" y="722268"/>
            <a:ext cx="5543551" cy="643787"/>
            <a:chOff x="304799" y="31299"/>
            <a:chExt cx="5266138" cy="442800"/>
          </a:xfrm>
        </p:grpSpPr>
        <p:sp>
          <p:nvSpPr>
            <p:cNvPr id="12" name="Rounded Rectangle 13">
              <a:extLst>
                <a:ext uri="{FF2B5EF4-FFF2-40B4-BE49-F238E27FC236}">
                  <a16:creationId xmlns:a16="http://schemas.microsoft.com/office/drawing/2014/main" id="{F925667A-85C9-7AFD-0F27-8C2EF4CA1D30}"/>
                </a:ext>
              </a:extLst>
            </p:cNvPr>
            <p:cNvSpPr/>
            <p:nvPr/>
          </p:nvSpPr>
          <p:spPr>
            <a:xfrm>
              <a:off x="304799" y="31299"/>
              <a:ext cx="5184702"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681EE21-5683-9A9F-0CF1-6303CF507B1E}"/>
                </a:ext>
              </a:extLst>
            </p:cNvPr>
            <p:cNvSpPr txBox="1"/>
            <p:nvPr/>
          </p:nvSpPr>
          <p:spPr>
            <a:xfrm>
              <a:off x="326416" y="74531"/>
              <a:ext cx="5244521"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altLang="zh-CN" sz="4400" dirty="0" smtClean="0"/>
                <a:t>Local Algorithm</a:t>
              </a:r>
              <a:endParaRPr lang="en-US" altLang="zh-CN" sz="4400" dirty="0"/>
            </a:p>
          </p:txBody>
        </p:sp>
      </p:grpSp>
      <p:sp>
        <p:nvSpPr>
          <p:cNvPr id="9" name="Content Placeholder 2">
            <a:extLst>
              <a:ext uri="{FF2B5EF4-FFF2-40B4-BE49-F238E27FC236}">
                <a16:creationId xmlns:a16="http://schemas.microsoft.com/office/drawing/2014/main" id="{5D0E3164-EED6-F765-7116-EF5E2B35C931}"/>
              </a:ext>
            </a:extLst>
          </p:cNvPr>
          <p:cNvSpPr txBox="1">
            <a:spLocks/>
          </p:cNvSpPr>
          <p:nvPr/>
        </p:nvSpPr>
        <p:spPr>
          <a:xfrm>
            <a:off x="644977" y="1505896"/>
            <a:ext cx="8194223" cy="5770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altLang="zh-CN" sz="2800" dirty="0" smtClean="0"/>
              <a:t>Algorithm Analysis</a:t>
            </a:r>
            <a:endParaRPr lang="en-US" altLang="zh-CN" sz="2800" dirty="0"/>
          </a:p>
          <a:p>
            <a:pPr lvl="1"/>
            <a:endParaRPr lang="en-US" altLang="zh-CN" sz="2600" dirty="0" smtClean="0"/>
          </a:p>
          <a:p>
            <a:pPr marL="457200" lvl="1" indent="0">
              <a:buNone/>
            </a:pPr>
            <a:r>
              <a:rPr lang="en-US" altLang="zh-CN" sz="2600" dirty="0"/>
              <a:t> </a:t>
            </a:r>
            <a:r>
              <a:rPr lang="en-US" altLang="zh-CN" sz="2600" dirty="0" smtClean="0"/>
              <a:t>       </a:t>
            </a:r>
            <a:endParaRPr lang="en-US" altLang="zh-CN" sz="2600" dirty="0"/>
          </a:p>
          <a:p>
            <a:pPr marL="457200" lvl="1" indent="0">
              <a:buNone/>
            </a:pPr>
            <a:endParaRPr lang="en-US" altLang="zh-CN" sz="2600" dirty="0"/>
          </a:p>
          <a:p>
            <a:pPr lvl="1"/>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2133865"/>
            <a:ext cx="6819900" cy="3260792"/>
          </a:xfrm>
          <a:prstGeom prst="rect">
            <a:avLst/>
          </a:prstGeom>
        </p:spPr>
      </p:pic>
    </p:spTree>
    <p:extLst>
      <p:ext uri="{BB962C8B-B14F-4D97-AF65-F5344CB8AC3E}">
        <p14:creationId xmlns:p14="http://schemas.microsoft.com/office/powerpoint/2010/main" val="1544964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24</a:t>
            </a:fld>
            <a:endParaRPr lang="en-US"/>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8"/>
            <a:ext cx="7886700" cy="1025430"/>
          </a:xfrm>
        </p:spPr>
        <p:txBody>
          <a:bodyPr/>
          <a:lstStyle/>
          <a:p>
            <a:r>
              <a:rPr lang="en-US" dirty="0"/>
              <a:t>Datasets</a:t>
            </a:r>
          </a:p>
        </p:txBody>
      </p:sp>
      <p:sp>
        <p:nvSpPr>
          <p:cNvPr id="12" name="Content Placeholder 2">
            <a:extLst>
              <a:ext uri="{FF2B5EF4-FFF2-40B4-BE49-F238E27FC236}">
                <a16:creationId xmlns:a16="http://schemas.microsoft.com/office/drawing/2014/main" id="{40892DA5-5080-53E2-1134-432D6C067C85}"/>
              </a:ext>
            </a:extLst>
          </p:cNvPr>
          <p:cNvSpPr txBox="1">
            <a:spLocks/>
          </p:cNvSpPr>
          <p:nvPr/>
        </p:nvSpPr>
        <p:spPr>
          <a:xfrm>
            <a:off x="628649" y="4322018"/>
            <a:ext cx="8262545" cy="2946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Algorithms</a:t>
            </a:r>
            <a:endParaRPr lang="en-US" altLang="zh-CN" dirty="0"/>
          </a:p>
          <a:p>
            <a:pPr lvl="1"/>
            <a:r>
              <a:rPr lang="en-US" b="1" dirty="0" smtClean="0"/>
              <a:t>CDP Naive: </a:t>
            </a:r>
            <a:r>
              <a:rPr lang="en-US" dirty="0" smtClean="0"/>
              <a:t>The strawman centralized solution </a:t>
            </a:r>
            <a:endParaRPr lang="en-US" altLang="zh-CN" dirty="0" smtClean="0"/>
          </a:p>
          <a:p>
            <a:pPr lvl="1"/>
            <a:r>
              <a:rPr lang="en-US" b="1" dirty="0" smtClean="0"/>
              <a:t>CDP: </a:t>
            </a:r>
            <a:r>
              <a:rPr lang="en-US" altLang="zh-CN" dirty="0" smtClean="0"/>
              <a:t>Our proposed centralized solution</a:t>
            </a:r>
            <a:endParaRPr lang="en-US" dirty="0" smtClean="0"/>
          </a:p>
          <a:p>
            <a:pPr lvl="1"/>
            <a:r>
              <a:rPr lang="en-US" b="1" dirty="0" smtClean="0"/>
              <a:t>LDP Naive: </a:t>
            </a:r>
            <a:r>
              <a:rPr lang="en-US" dirty="0" smtClean="0"/>
              <a:t>The strawman local solution</a:t>
            </a:r>
            <a:endParaRPr lang="en-US" b="1" dirty="0" smtClean="0"/>
          </a:p>
          <a:p>
            <a:pPr lvl="1"/>
            <a:r>
              <a:rPr lang="en-US" b="1" dirty="0" smtClean="0"/>
              <a:t>LDP: </a:t>
            </a:r>
            <a:r>
              <a:rPr lang="en-US" dirty="0" smtClean="0"/>
              <a:t>Our proposed local solution</a:t>
            </a:r>
            <a:endParaRPr lang="en-US"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925" y="2018612"/>
            <a:ext cx="6355685" cy="2077137"/>
          </a:xfrm>
          <a:prstGeom prst="rect">
            <a:avLst/>
          </a:prstGeom>
        </p:spPr>
      </p:pic>
    </p:spTree>
    <p:extLst>
      <p:ext uri="{BB962C8B-B14F-4D97-AF65-F5344CB8AC3E}">
        <p14:creationId xmlns:p14="http://schemas.microsoft.com/office/powerpoint/2010/main" val="2820703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25</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smtClean="0"/>
              <a:t>CDP VS. CDP Naive</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40" y="2330474"/>
            <a:ext cx="7953375" cy="3137123"/>
          </a:xfrm>
          <a:prstGeom prst="rect">
            <a:avLst/>
          </a:prstGeom>
        </p:spPr>
      </p:pic>
    </p:spTree>
    <p:extLst>
      <p:ext uri="{BB962C8B-B14F-4D97-AF65-F5344CB8AC3E}">
        <p14:creationId xmlns:p14="http://schemas.microsoft.com/office/powerpoint/2010/main" val="31808843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26</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smtClean="0"/>
                  <a:t>Impact of </a:t>
                </a:r>
                <a14:m>
                  <m:oMath xmlns:m="http://schemas.openxmlformats.org/officeDocument/2006/math">
                    <m:r>
                      <a:rPr lang="en-US" b="0" i="1" smtClean="0">
                        <a:latin typeface="Cambria Math" panose="02040503050406030204" pitchFamily="18" charset="0"/>
                        <a:ea typeface="Cambria Math" panose="02040503050406030204" pitchFamily="18" charset="0"/>
                      </a:rPr>
                      <m:t>𝜖</m:t>
                    </m:r>
                  </m:oMath>
                </a14:m>
                <a:r>
                  <a:rPr lang="en-US" b="1" dirty="0" smtClean="0"/>
                  <a:t> on CDP</a:t>
                </a:r>
              </a:p>
            </p:txBody>
          </p:sp>
        </mc:Choice>
        <mc:Fallback xmlns="">
          <p:sp>
            <p:nvSpPr>
              <p:cNvPr id="9" name="Content Placeholder 2">
                <a:extLst>
                  <a:ext uri="{FF2B5EF4-FFF2-40B4-BE49-F238E27FC236}">
                    <a16:creationId xmlns:a16="http://schemas.microsoft.com/office/drawing/2014/main" id="{629E78DB-0265-C9C5-1570-26D4AB090215}"/>
                  </a:ext>
                </a:extLst>
              </p:cNvPr>
              <p:cNvSpPr>
                <a:spLocks noGrp="1" noRot="1" noChangeAspect="1" noMove="1" noResize="1" noEditPoints="1" noAdjustHandles="1" noChangeArrowheads="1" noChangeShapeType="1" noTextEdit="1"/>
              </p:cNvSpPr>
              <p:nvPr>
                <p:ph idx="1"/>
              </p:nvPr>
            </p:nvSpPr>
            <p:spPr>
              <a:xfrm>
                <a:off x="644978" y="1505897"/>
                <a:ext cx="7886700" cy="505783"/>
              </a:xfrm>
              <a:blipFill>
                <a:blip r:embed="rId3"/>
                <a:stretch>
                  <a:fillRect l="-1391" t="-19277" b="-28916"/>
                </a:stretch>
              </a:blipFill>
            </p:spPr>
            <p:txBody>
              <a:bodyPr/>
              <a:lstStyle/>
              <a:p>
                <a:r>
                  <a:rPr lang="zh-CN" altLang="en-US">
                    <a:noFill/>
                  </a:rPr>
                  <a:t> </a:t>
                </a:r>
              </a:p>
            </p:txBody>
          </p:sp>
        </mc:Fallback>
      </mc:AlternateContent>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7817" y="2011680"/>
            <a:ext cx="4921021" cy="4789854"/>
          </a:xfrm>
          <a:prstGeom prst="rect">
            <a:avLst/>
          </a:prstGeom>
        </p:spPr>
      </p:pic>
    </p:spTree>
    <p:extLst>
      <p:ext uri="{BB962C8B-B14F-4D97-AF65-F5344CB8AC3E}">
        <p14:creationId xmlns:p14="http://schemas.microsoft.com/office/powerpoint/2010/main" val="551639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27</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smtClean="0"/>
                  <a:t>Impact of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e>
                      <m:sub>
                        <m:r>
                          <a:rPr lang="en-US" altLang="zh-CN" b="0" i="1" smtClean="0">
                            <a:latin typeface="Cambria Math" panose="02040503050406030204" pitchFamily="18" charset="0"/>
                          </a:rPr>
                          <m:t>𝑚𝑎𝑥</m:t>
                        </m:r>
                      </m:sub>
                    </m:sSub>
                  </m:oMath>
                </a14:m>
                <a:r>
                  <a:rPr lang="en-US" i="1" dirty="0" smtClean="0"/>
                  <a:t> </a:t>
                </a:r>
                <a:r>
                  <a:rPr lang="en-US" b="1" dirty="0" smtClean="0"/>
                  <a:t>on CDP</a:t>
                </a:r>
                <a:endParaRPr lang="en-US" b="1" i="1" dirty="0" smtClean="0"/>
              </a:p>
            </p:txBody>
          </p:sp>
        </mc:Choice>
        <mc:Fallback xmlns="">
          <p:sp>
            <p:nvSpPr>
              <p:cNvPr id="9" name="Content Placeholder 2">
                <a:extLst>
                  <a:ext uri="{FF2B5EF4-FFF2-40B4-BE49-F238E27FC236}">
                    <a16:creationId xmlns:a16="http://schemas.microsoft.com/office/drawing/2014/main" id="{629E78DB-0265-C9C5-1570-26D4AB090215}"/>
                  </a:ext>
                </a:extLst>
              </p:cNvPr>
              <p:cNvSpPr>
                <a:spLocks noGrp="1" noRot="1" noChangeAspect="1" noMove="1" noResize="1" noEditPoints="1" noAdjustHandles="1" noChangeArrowheads="1" noChangeShapeType="1" noTextEdit="1"/>
              </p:cNvSpPr>
              <p:nvPr>
                <p:ph idx="1"/>
              </p:nvPr>
            </p:nvSpPr>
            <p:spPr>
              <a:xfrm>
                <a:off x="644978" y="1505897"/>
                <a:ext cx="7886700" cy="505783"/>
              </a:xfrm>
              <a:blipFill>
                <a:blip r:embed="rId3"/>
                <a:stretch>
                  <a:fillRect l="-1391" t="-15663" b="-3253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75" y="2011680"/>
            <a:ext cx="8410575" cy="2203038"/>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29E78DB-0265-C9C5-1570-26D4AB090215}"/>
                  </a:ext>
                </a:extLst>
              </p:cNvPr>
              <p:cNvSpPr txBox="1">
                <a:spLocks/>
              </p:cNvSpPr>
              <p:nvPr/>
            </p:nvSpPr>
            <p:spPr>
              <a:xfrm>
                <a:off x="628650" y="4214718"/>
                <a:ext cx="7886700" cy="505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Impact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i="1" dirty="0" smtClean="0"/>
                  <a:t> </a:t>
                </a:r>
                <a:r>
                  <a:rPr lang="en-US" b="1" dirty="0" smtClean="0"/>
                  <a:t>on CDP</a:t>
                </a:r>
              </a:p>
            </p:txBody>
          </p:sp>
        </mc:Choice>
        <mc:Fallback xmlns="">
          <p:sp>
            <p:nvSpPr>
              <p:cNvPr id="10" name="Content Placeholder 2">
                <a:extLst>
                  <a:ext uri="{FF2B5EF4-FFF2-40B4-BE49-F238E27FC236}">
                    <a16:creationId xmlns:a16="http://schemas.microsoft.com/office/drawing/2014/main" id="{629E78DB-0265-C9C5-1570-26D4AB090215}"/>
                  </a:ext>
                </a:extLst>
              </p:cNvPr>
              <p:cNvSpPr txBox="1">
                <a:spLocks noRot="1" noChangeAspect="1" noMove="1" noResize="1" noEditPoints="1" noAdjustHandles="1" noChangeArrowheads="1" noChangeShapeType="1" noTextEdit="1"/>
              </p:cNvSpPr>
              <p:nvPr/>
            </p:nvSpPr>
            <p:spPr>
              <a:xfrm>
                <a:off x="628650" y="4214718"/>
                <a:ext cx="7886700" cy="505783"/>
              </a:xfrm>
              <a:prstGeom prst="rect">
                <a:avLst/>
              </a:prstGeom>
              <a:blipFill>
                <a:blip r:embed="rId5"/>
                <a:stretch>
                  <a:fillRect l="-1391" t="-19277" b="-28916"/>
                </a:stretch>
              </a:blipFill>
            </p:spPr>
            <p:txBody>
              <a:bodyPr/>
              <a:lstStyle/>
              <a:p>
                <a:r>
                  <a:rPr lang="zh-CN" altLang="en-US">
                    <a:noFill/>
                  </a:rPr>
                  <a:t> </a:t>
                </a:r>
              </a:p>
            </p:txBody>
          </p:sp>
        </mc:Fallback>
      </mc:AlternateContent>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875" y="4702739"/>
            <a:ext cx="8410575" cy="2155261"/>
          </a:xfrm>
          <a:prstGeom prst="rect">
            <a:avLst/>
          </a:prstGeom>
        </p:spPr>
      </p:pic>
    </p:spTree>
    <p:extLst>
      <p:ext uri="{BB962C8B-B14F-4D97-AF65-F5344CB8AC3E}">
        <p14:creationId xmlns:p14="http://schemas.microsoft.com/office/powerpoint/2010/main" val="597740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28</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smtClean="0"/>
              <a:t>LDP VS. LDP Naive</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52" y="2723021"/>
            <a:ext cx="8584747" cy="2213191"/>
          </a:xfrm>
          <a:prstGeom prst="rect">
            <a:avLst/>
          </a:prstGeom>
        </p:spPr>
      </p:pic>
    </p:spTree>
    <p:extLst>
      <p:ext uri="{BB962C8B-B14F-4D97-AF65-F5344CB8AC3E}">
        <p14:creationId xmlns:p14="http://schemas.microsoft.com/office/powerpoint/2010/main" val="95323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29</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a:t>Varying</a:t>
            </a:r>
            <a:r>
              <a:rPr lang="en-US" dirty="0"/>
              <a:t> </a:t>
            </a:r>
            <a:r>
              <a:rPr lang="el-GR" altLang="zh-CN" i="1" dirty="0" smtClean="0"/>
              <a:t>ϵ</a:t>
            </a:r>
            <a:r>
              <a:rPr lang="en-US" altLang="zh-CN" dirty="0" smtClean="0"/>
              <a:t> </a:t>
            </a:r>
            <a:r>
              <a:rPr lang="en-US" altLang="zh-CN" b="1" dirty="0"/>
              <a:t>on LDP</a:t>
            </a:r>
            <a:r>
              <a:rPr lang="en-US" b="1" dirty="0" smtClean="0"/>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6" y="1932700"/>
            <a:ext cx="5162550" cy="4925300"/>
          </a:xfrm>
          <a:prstGeom prst="rect">
            <a:avLst/>
          </a:prstGeom>
        </p:spPr>
      </p:pic>
    </p:spTree>
    <p:extLst>
      <p:ext uri="{BB962C8B-B14F-4D97-AF65-F5344CB8AC3E}">
        <p14:creationId xmlns:p14="http://schemas.microsoft.com/office/powerpoint/2010/main" val="3937610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3360"/>
            <a:ext cx="7756225" cy="4897483"/>
          </a:xfrm>
        </p:spPr>
        <p:txBody>
          <a:bodyPr>
            <a:normAutofit/>
          </a:bodyPr>
          <a:lstStyle/>
          <a:p>
            <a:r>
              <a:rPr lang="en-US" altLang="zh-CN" dirty="0" smtClean="0"/>
              <a:t>In directed graphs, triangles, which are different from those in undirected graphs, include two distinct types, </a:t>
            </a:r>
            <a:r>
              <a:rPr lang="en-US" altLang="zh-CN" i="1" dirty="0" smtClean="0"/>
              <a:t>cycle triangles </a:t>
            </a:r>
            <a:r>
              <a:rPr lang="en-US" altLang="zh-CN" dirty="0" smtClean="0"/>
              <a:t>and </a:t>
            </a:r>
            <a:r>
              <a:rPr lang="en-US" altLang="zh-CN" i="1" dirty="0" smtClean="0"/>
              <a:t>flow triangles</a:t>
            </a:r>
            <a:r>
              <a:rPr lang="en-US" altLang="zh-CN" dirty="0" smtClean="0"/>
              <a:t>.</a:t>
            </a:r>
          </a:p>
          <a:p>
            <a:endParaRPr lang="en-US" altLang="zh-CN" dirty="0" smtClean="0"/>
          </a:p>
        </p:txBody>
      </p:sp>
      <p:sp>
        <p:nvSpPr>
          <p:cNvPr id="4" name="Slide Number Placeholder 3"/>
          <p:cNvSpPr>
            <a:spLocks noGrp="1"/>
          </p:cNvSpPr>
          <p:nvPr>
            <p:ph type="sldNum" sz="quarter" idx="12"/>
          </p:nvPr>
        </p:nvSpPr>
        <p:spPr/>
        <p:txBody>
          <a:bodyPr/>
          <a:lstStyle/>
          <a:p>
            <a:fld id="{B42BFE98-95D5-6943-8DB5-5A5581856B8C}" type="slidenum">
              <a:rPr lang="en-US" smtClean="0"/>
              <a:t>3</a:t>
            </a:fld>
            <a:endParaRPr lang="en-US"/>
          </a:p>
        </p:txBody>
      </p:sp>
      <p:grpSp>
        <p:nvGrpSpPr>
          <p:cNvPr id="16" name="Group 11"/>
          <p:cNvGrpSpPr/>
          <p:nvPr/>
        </p:nvGrpSpPr>
        <p:grpSpPr>
          <a:xfrm>
            <a:off x="628650" y="722268"/>
            <a:ext cx="3538538" cy="643787"/>
            <a:chOff x="304800" y="31299"/>
            <a:chExt cx="4267200" cy="442800"/>
          </a:xfrm>
        </p:grpSpPr>
        <p:sp>
          <p:nvSpPr>
            <p:cNvPr id="17" name="Rounded Rectangle 13"/>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Motivation</a:t>
              </a:r>
              <a:endParaRPr lang="en-US" sz="4400" kern="1200" dirty="0"/>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74" y="3131876"/>
            <a:ext cx="7572375" cy="3194235"/>
          </a:xfrm>
          <a:prstGeom prst="rect">
            <a:avLst/>
          </a:prstGeom>
        </p:spPr>
      </p:pic>
    </p:spTree>
    <p:extLst>
      <p:ext uri="{BB962C8B-B14F-4D97-AF65-F5344CB8AC3E}">
        <p14:creationId xmlns:p14="http://schemas.microsoft.com/office/powerpoint/2010/main" val="679226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30</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a:t>Varying</a:t>
                </a:r>
                <a:r>
                  <a:rPr lang="en-US"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e>
                      <m:sub>
                        <m:r>
                          <a:rPr lang="en-US" altLang="zh-CN" i="1">
                            <a:latin typeface="Cambria Math" panose="02040503050406030204" pitchFamily="18" charset="0"/>
                          </a:rPr>
                          <m:t>𝑚𝑎𝑥</m:t>
                        </m:r>
                      </m:sub>
                    </m:sSub>
                  </m:oMath>
                </a14:m>
                <a:r>
                  <a:rPr lang="en-US" altLang="zh-CN" b="1" dirty="0" smtClean="0"/>
                  <a:t> on </a:t>
                </a:r>
                <a:r>
                  <a:rPr lang="en-US" altLang="zh-CN" b="1" dirty="0"/>
                  <a:t>LDP</a:t>
                </a:r>
                <a:r>
                  <a:rPr lang="en-US" b="1" dirty="0" smtClean="0"/>
                  <a:t>.</a:t>
                </a:r>
              </a:p>
            </p:txBody>
          </p:sp>
        </mc:Choice>
        <mc:Fallback xmlns="">
          <p:sp>
            <p:nvSpPr>
              <p:cNvPr id="9" name="Content Placeholder 2">
                <a:extLst>
                  <a:ext uri="{FF2B5EF4-FFF2-40B4-BE49-F238E27FC236}">
                    <a16:creationId xmlns:a16="http://schemas.microsoft.com/office/drawing/2014/main" id="{629E78DB-0265-C9C5-1570-26D4AB090215}"/>
                  </a:ext>
                </a:extLst>
              </p:cNvPr>
              <p:cNvSpPr>
                <a:spLocks noGrp="1" noRot="1" noChangeAspect="1" noMove="1" noResize="1" noEditPoints="1" noAdjustHandles="1" noChangeArrowheads="1" noChangeShapeType="1" noTextEdit="1"/>
              </p:cNvSpPr>
              <p:nvPr>
                <p:ph idx="1"/>
              </p:nvPr>
            </p:nvSpPr>
            <p:spPr>
              <a:xfrm>
                <a:off x="644978" y="1505897"/>
                <a:ext cx="7886700" cy="505783"/>
              </a:xfrm>
              <a:blipFill>
                <a:blip r:embed="rId3"/>
                <a:stretch>
                  <a:fillRect l="-1391" t="-15663" b="-32530"/>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726" y="2005763"/>
            <a:ext cx="5070890" cy="4852238"/>
          </a:xfrm>
          <a:prstGeom prst="rect">
            <a:avLst/>
          </a:prstGeom>
        </p:spPr>
      </p:pic>
    </p:spTree>
    <p:extLst>
      <p:ext uri="{BB962C8B-B14F-4D97-AF65-F5344CB8AC3E}">
        <p14:creationId xmlns:p14="http://schemas.microsoft.com/office/powerpoint/2010/main" val="2246926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31</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a:bodyPr>
              <a:lstStyle/>
              <a:p>
                <a:r>
                  <a:rPr lang="en-US" b="1" dirty="0" smtClean="0"/>
                  <a:t>Varying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oMath>
                </a14:m>
                <a:r>
                  <a:rPr lang="en-US" altLang="zh-CN" b="1" dirty="0" smtClean="0"/>
                  <a:t> on </a:t>
                </a:r>
                <a:r>
                  <a:rPr lang="en-US" altLang="zh-CN" b="1" dirty="0"/>
                  <a:t>LDP</a:t>
                </a:r>
                <a:r>
                  <a:rPr lang="en-US" b="1" dirty="0" smtClean="0"/>
                  <a:t>.</a:t>
                </a:r>
              </a:p>
            </p:txBody>
          </p:sp>
        </mc:Choice>
        <mc:Fallback xmlns="">
          <p:sp>
            <p:nvSpPr>
              <p:cNvPr id="9" name="Content Placeholder 2">
                <a:extLst>
                  <a:ext uri="{FF2B5EF4-FFF2-40B4-BE49-F238E27FC236}">
                    <a16:creationId xmlns:a16="http://schemas.microsoft.com/office/drawing/2014/main" id="{629E78DB-0265-C9C5-1570-26D4AB090215}"/>
                  </a:ext>
                </a:extLst>
              </p:cNvPr>
              <p:cNvSpPr>
                <a:spLocks noGrp="1" noRot="1" noChangeAspect="1" noMove="1" noResize="1" noEditPoints="1" noAdjustHandles="1" noChangeArrowheads="1" noChangeShapeType="1" noTextEdit="1"/>
              </p:cNvSpPr>
              <p:nvPr>
                <p:ph idx="1"/>
              </p:nvPr>
            </p:nvSpPr>
            <p:spPr>
              <a:xfrm>
                <a:off x="644978" y="1505897"/>
                <a:ext cx="7886700" cy="505783"/>
              </a:xfrm>
              <a:blipFill>
                <a:blip r:embed="rId3"/>
                <a:stretch>
                  <a:fillRect l="-1391" t="-19277" b="-28916"/>
                </a:stretch>
              </a:blipFill>
            </p:spPr>
            <p:txBody>
              <a:bodyPr/>
              <a:lstStyle/>
              <a:p>
                <a:r>
                  <a:rPr lang="zh-CN" altLang="en-US">
                    <a:noFill/>
                  </a:rPr>
                  <a:t> </a:t>
                </a:r>
              </a:p>
            </p:txBody>
          </p:sp>
        </mc:Fallback>
      </mc:AlternateContent>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775" y="1989517"/>
            <a:ext cx="5037127" cy="4783889"/>
          </a:xfrm>
          <a:prstGeom prst="rect">
            <a:avLst/>
          </a:prstGeom>
        </p:spPr>
      </p:pic>
    </p:spTree>
    <p:extLst>
      <p:ext uri="{BB962C8B-B14F-4D97-AF65-F5344CB8AC3E}">
        <p14:creationId xmlns:p14="http://schemas.microsoft.com/office/powerpoint/2010/main" val="2250272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15BF-17FA-C7D1-0052-0A205EE46AAC}"/>
              </a:ext>
            </a:extLst>
          </p:cNvPr>
          <p:cNvSpPr>
            <a:spLocks noGrp="1"/>
          </p:cNvSpPr>
          <p:nvPr>
            <p:ph type="sldNum" sz="quarter" idx="12"/>
          </p:nvPr>
        </p:nvSpPr>
        <p:spPr/>
        <p:txBody>
          <a:bodyPr/>
          <a:lstStyle/>
          <a:p>
            <a:fld id="{B42BFE98-95D5-6943-8DB5-5A5581856B8C}" type="slidenum">
              <a:rPr lang="en-US" smtClean="0"/>
              <a:t>32</a:t>
            </a:fld>
            <a:endParaRPr lang="en-US" dirty="0"/>
          </a:p>
        </p:txBody>
      </p:sp>
      <p:grpSp>
        <p:nvGrpSpPr>
          <p:cNvPr id="2" name="Group 11">
            <a:extLst>
              <a:ext uri="{FF2B5EF4-FFF2-40B4-BE49-F238E27FC236}">
                <a16:creationId xmlns:a16="http://schemas.microsoft.com/office/drawing/2014/main" id="{B00D2C12-0E89-5300-7D27-5D8EBBA1411C}"/>
              </a:ext>
            </a:extLst>
          </p:cNvPr>
          <p:cNvGrpSpPr/>
          <p:nvPr/>
        </p:nvGrpSpPr>
        <p:grpSpPr>
          <a:xfrm>
            <a:off x="628650" y="722268"/>
            <a:ext cx="5549162" cy="643787"/>
            <a:chOff x="304800" y="31299"/>
            <a:chExt cx="4267200" cy="442800"/>
          </a:xfrm>
        </p:grpSpPr>
        <p:sp>
          <p:nvSpPr>
            <p:cNvPr id="5" name="Rounded Rectangle 13">
              <a:extLst>
                <a:ext uri="{FF2B5EF4-FFF2-40B4-BE49-F238E27FC236}">
                  <a16:creationId xmlns:a16="http://schemas.microsoft.com/office/drawing/2014/main" id="{BC609CB1-963C-E041-809F-445E9B95AAC3}"/>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E9173F0-1554-CC1D-FC8A-35C2054BD17C}"/>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a:t>Experiments</a:t>
              </a:r>
            </a:p>
          </p:txBody>
        </p: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29E78DB-0265-C9C5-1570-26D4AB090215}"/>
                  </a:ext>
                </a:extLst>
              </p:cNvPr>
              <p:cNvSpPr>
                <a:spLocks noGrp="1"/>
              </p:cNvSpPr>
              <p:nvPr>
                <p:ph idx="1"/>
              </p:nvPr>
            </p:nvSpPr>
            <p:spPr>
              <a:xfrm>
                <a:off x="644978" y="1505897"/>
                <a:ext cx="7886700" cy="505783"/>
              </a:xfrm>
            </p:spPr>
            <p:txBody>
              <a:bodyPr>
                <a:normAutofit fontScale="92500" lnSpcReduction="20000"/>
              </a:bodyPr>
              <a:lstStyle/>
              <a:p>
                <a:r>
                  <a:rPr lang="en-US" b="1" dirty="0" smtClean="0"/>
                  <a:t>Varying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1</m:t>
                            </m:r>
                          </m:sub>
                        </m:sSub>
                      </m:num>
                      <m:den>
                        <m:r>
                          <a:rPr lang="zh-CN" altLang="en-US" b="0" i="1" smtClean="0">
                            <a:latin typeface="Cambria Math" panose="02040503050406030204" pitchFamily="18" charset="0"/>
                          </a:rPr>
                          <m:t>𝜖</m:t>
                        </m:r>
                      </m:den>
                    </m:f>
                  </m:oMath>
                </a14:m>
                <a:r>
                  <a:rPr lang="en-US" altLang="zh-CN" b="1" dirty="0" smtClean="0"/>
                  <a:t> on </a:t>
                </a:r>
                <a:r>
                  <a:rPr lang="en-US" altLang="zh-CN" b="1" dirty="0"/>
                  <a:t>LDP</a:t>
                </a:r>
                <a:r>
                  <a:rPr lang="en-US" b="1" dirty="0" smtClean="0"/>
                  <a:t>.</a:t>
                </a:r>
              </a:p>
            </p:txBody>
          </p:sp>
        </mc:Choice>
        <mc:Fallback xmlns="">
          <p:sp>
            <p:nvSpPr>
              <p:cNvPr id="9" name="Content Placeholder 2">
                <a:extLst>
                  <a:ext uri="{FF2B5EF4-FFF2-40B4-BE49-F238E27FC236}">
                    <a16:creationId xmlns:a16="http://schemas.microsoft.com/office/drawing/2014/main" id="{629E78DB-0265-C9C5-1570-26D4AB090215}"/>
                  </a:ext>
                </a:extLst>
              </p:cNvPr>
              <p:cNvSpPr>
                <a:spLocks noGrp="1" noRot="1" noChangeAspect="1" noMove="1" noResize="1" noEditPoints="1" noAdjustHandles="1" noChangeArrowheads="1" noChangeShapeType="1" noTextEdit="1"/>
              </p:cNvSpPr>
              <p:nvPr>
                <p:ph idx="1"/>
              </p:nvPr>
            </p:nvSpPr>
            <p:spPr>
              <a:xfrm>
                <a:off x="644978" y="1505897"/>
                <a:ext cx="7886700" cy="505783"/>
              </a:xfrm>
              <a:blipFill>
                <a:blip r:embed="rId3"/>
                <a:stretch>
                  <a:fillRect l="-1236" t="-22892" b="-15663"/>
                </a:stretch>
              </a:blipFill>
            </p:spPr>
            <p:txBody>
              <a:bodyPr/>
              <a:lstStyle/>
              <a:p>
                <a:r>
                  <a:rPr lang="zh-CN" altLang="en-US">
                    <a:noFill/>
                  </a:rPr>
                  <a:t> </a:t>
                </a:r>
              </a:p>
            </p:txBody>
          </p:sp>
        </mc:Fallback>
      </mc:AlternateContent>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819" y="2037141"/>
            <a:ext cx="5014617" cy="4820859"/>
          </a:xfrm>
          <a:prstGeom prst="rect">
            <a:avLst/>
          </a:prstGeom>
        </p:spPr>
      </p:pic>
    </p:spTree>
    <p:extLst>
      <p:ext uri="{BB962C8B-B14F-4D97-AF65-F5344CB8AC3E}">
        <p14:creationId xmlns:p14="http://schemas.microsoft.com/office/powerpoint/2010/main" val="2031065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42BFE98-95D5-6943-8DB5-5A5581856B8C}" type="slidenum">
              <a:rPr lang="en-US" smtClean="0"/>
              <a:t>33</a:t>
            </a:fld>
            <a:endParaRPr lang="en-US"/>
          </a:p>
        </p:txBody>
      </p:sp>
      <p:grpSp>
        <p:nvGrpSpPr>
          <p:cNvPr id="11" name="Group 11">
            <a:extLst>
              <a:ext uri="{FF2B5EF4-FFF2-40B4-BE49-F238E27FC236}">
                <a16:creationId xmlns:a16="http://schemas.microsoft.com/office/drawing/2014/main" id="{B00D2C12-0E89-5300-7D27-5D8EBBA1411C}"/>
              </a:ext>
            </a:extLst>
          </p:cNvPr>
          <p:cNvGrpSpPr/>
          <p:nvPr/>
        </p:nvGrpSpPr>
        <p:grpSpPr>
          <a:xfrm>
            <a:off x="513309" y="722268"/>
            <a:ext cx="4544968" cy="643787"/>
            <a:chOff x="216105" y="31299"/>
            <a:chExt cx="3494994" cy="442800"/>
          </a:xfrm>
        </p:grpSpPr>
        <p:sp>
          <p:nvSpPr>
            <p:cNvPr id="12" name="Rounded Rectangle 13">
              <a:extLst>
                <a:ext uri="{FF2B5EF4-FFF2-40B4-BE49-F238E27FC236}">
                  <a16:creationId xmlns:a16="http://schemas.microsoft.com/office/drawing/2014/main" id="{BC609CB1-963C-E041-809F-445E9B95AAC3}"/>
                </a:ext>
              </a:extLst>
            </p:cNvPr>
            <p:cNvSpPr/>
            <p:nvPr/>
          </p:nvSpPr>
          <p:spPr>
            <a:xfrm>
              <a:off x="304800" y="31299"/>
              <a:ext cx="3317604"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BE9173F0-1554-CC1D-FC8A-35C2054BD17C}"/>
                </a:ext>
              </a:extLst>
            </p:cNvPr>
            <p:cNvSpPr txBox="1"/>
            <p:nvPr/>
          </p:nvSpPr>
          <p:spPr>
            <a:xfrm>
              <a:off x="216105" y="52915"/>
              <a:ext cx="3494994"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C</a:t>
              </a:r>
              <a:r>
                <a:rPr lang="en-US" altLang="zh-CN" sz="4400" dirty="0" smtClean="0"/>
                <a:t>onclusions</a:t>
              </a:r>
              <a:endParaRPr lang="en-US" sz="4400" dirty="0"/>
            </a:p>
          </p:txBody>
        </p:sp>
      </p:grpSp>
      <p:graphicFrame>
        <p:nvGraphicFramePr>
          <p:cNvPr id="8" name="Diagram 8"/>
          <p:cNvGraphicFramePr/>
          <p:nvPr>
            <p:extLst>
              <p:ext uri="{D42A27DB-BD31-4B8C-83A1-F6EECF244321}">
                <p14:modId xmlns:p14="http://schemas.microsoft.com/office/powerpoint/2010/main" val="898194269"/>
              </p:ext>
            </p:extLst>
          </p:nvPr>
        </p:nvGraphicFramePr>
        <p:xfrm>
          <a:off x="359278" y="1659123"/>
          <a:ext cx="8596464" cy="502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40238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42BFE98-95D5-6943-8DB5-5A5581856B8C}" type="slidenum">
              <a:rPr lang="en-US" smtClean="0"/>
              <a:t>34</a:t>
            </a:fld>
            <a:endParaRPr lang="en-US"/>
          </a:p>
        </p:txBody>
      </p:sp>
      <p:sp>
        <p:nvSpPr>
          <p:cNvPr id="6" name="矩形 5"/>
          <p:cNvSpPr/>
          <p:nvPr/>
        </p:nvSpPr>
        <p:spPr>
          <a:xfrm>
            <a:off x="2179456" y="2555102"/>
            <a:ext cx="4278494" cy="2123658"/>
          </a:xfrm>
          <a:prstGeom prst="rect">
            <a:avLst/>
          </a:prstGeom>
        </p:spPr>
        <p:txBody>
          <a:bodyPr wrap="square">
            <a:spAutoFit/>
          </a:bodyPr>
          <a:lstStyle/>
          <a:p>
            <a:pPr algn="ctr"/>
            <a:r>
              <a:rPr lang="en-US" altLang="zh-CN" sz="6600" dirty="0">
                <a:solidFill>
                  <a:srgbClr val="004EA2"/>
                </a:solidFill>
                <a:latin typeface="Times New Roman" panose="02020603050405020304" pitchFamily="18" charset="0"/>
                <a:cs typeface="Times New Roman" panose="02020603050405020304" pitchFamily="18" charset="0"/>
              </a:rPr>
              <a:t>Thanks!</a:t>
            </a:r>
          </a:p>
          <a:p>
            <a:pPr algn="ctr"/>
            <a:r>
              <a:rPr lang="en-US" altLang="zh-CN" sz="6600" dirty="0">
                <a:solidFill>
                  <a:srgbClr val="004EA2"/>
                </a:solidFill>
                <a:latin typeface="Times New Roman" panose="02020603050405020304" pitchFamily="18" charset="0"/>
                <a:cs typeface="Times New Roman" panose="02020603050405020304" pitchFamily="18" charset="0"/>
              </a:rPr>
              <a:t>Q&amp;A</a:t>
            </a:r>
            <a:endParaRPr lang="zh-CN" altLang="en-US" sz="6600" dirty="0">
              <a:solidFill>
                <a:srgbClr val="004EA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196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42BFE98-95D5-6943-8DB5-5A5581856B8C}" type="slidenum">
              <a:rPr lang="en-US" smtClean="0"/>
              <a:t>4</a:t>
            </a:fld>
            <a:endParaRPr lang="en-US" dirty="0"/>
          </a:p>
        </p:txBody>
      </p:sp>
      <p:grpSp>
        <p:nvGrpSpPr>
          <p:cNvPr id="16" name="Group 11"/>
          <p:cNvGrpSpPr/>
          <p:nvPr/>
        </p:nvGrpSpPr>
        <p:grpSpPr>
          <a:xfrm>
            <a:off x="628650" y="722268"/>
            <a:ext cx="3538538" cy="643787"/>
            <a:chOff x="304800" y="31299"/>
            <a:chExt cx="4267200" cy="442800"/>
          </a:xfrm>
        </p:grpSpPr>
        <p:sp>
          <p:nvSpPr>
            <p:cNvPr id="17" name="Rounded Rectangle 13"/>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Motivation</a:t>
              </a:r>
              <a:endParaRPr lang="en-US" sz="4400" kern="1200" dirty="0"/>
            </a:p>
          </p:txBody>
        </p:sp>
      </p:grpSp>
      <p:sp>
        <p:nvSpPr>
          <p:cNvPr id="10" name="Content Placeholder 2"/>
          <p:cNvSpPr>
            <a:spLocks noGrp="1"/>
          </p:cNvSpPr>
          <p:nvPr>
            <p:ph idx="1"/>
          </p:nvPr>
        </p:nvSpPr>
        <p:spPr>
          <a:xfrm>
            <a:off x="628650" y="1693360"/>
            <a:ext cx="7756225" cy="4375651"/>
          </a:xfrm>
        </p:spPr>
        <p:txBody>
          <a:bodyPr>
            <a:normAutofit/>
          </a:bodyPr>
          <a:lstStyle/>
          <a:p>
            <a:r>
              <a:rPr lang="en-US" altLang="zh-CN" dirty="0" smtClean="0"/>
              <a:t>Disclosing the exact numbers of cycle and flow triangles in directed graphs might leak users’ private relationships. </a:t>
            </a:r>
            <a:endParaRPr lang="en-US" altLang="zh-CN" sz="26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438" y="2947207"/>
            <a:ext cx="4756649" cy="3910794"/>
          </a:xfrm>
          <a:prstGeom prst="rect">
            <a:avLst/>
          </a:prstGeom>
        </p:spPr>
      </p:pic>
    </p:spTree>
    <p:extLst>
      <p:ext uri="{BB962C8B-B14F-4D97-AF65-F5344CB8AC3E}">
        <p14:creationId xmlns:p14="http://schemas.microsoft.com/office/powerpoint/2010/main" val="3770364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42BFE98-95D5-6943-8DB5-5A5581856B8C}" type="slidenum">
              <a:rPr lang="en-US" smtClean="0"/>
              <a:t>5</a:t>
            </a:fld>
            <a:endParaRPr lang="en-US" dirty="0"/>
          </a:p>
        </p:txBody>
      </p:sp>
      <p:grpSp>
        <p:nvGrpSpPr>
          <p:cNvPr id="16" name="Group 11"/>
          <p:cNvGrpSpPr/>
          <p:nvPr/>
        </p:nvGrpSpPr>
        <p:grpSpPr>
          <a:xfrm>
            <a:off x="628650" y="722268"/>
            <a:ext cx="3538538" cy="643787"/>
            <a:chOff x="304800" y="31299"/>
            <a:chExt cx="4267200" cy="442800"/>
          </a:xfrm>
        </p:grpSpPr>
        <p:sp>
          <p:nvSpPr>
            <p:cNvPr id="17" name="Rounded Rectangle 13"/>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C</a:t>
              </a:r>
              <a:r>
                <a:rPr lang="en-US" altLang="zh-CN" sz="4400" dirty="0" smtClean="0"/>
                <a:t>ontributions</a:t>
              </a:r>
              <a:endParaRPr lang="en-US" sz="4400" kern="1200" dirty="0"/>
            </a:p>
          </p:txBody>
        </p:sp>
      </p:grpSp>
      <p:graphicFrame>
        <p:nvGraphicFramePr>
          <p:cNvPr id="25" name="Diagram 8"/>
          <p:cNvGraphicFramePr/>
          <p:nvPr>
            <p:extLst>
              <p:ext uri="{D42A27DB-BD31-4B8C-83A1-F6EECF244321}">
                <p14:modId xmlns:p14="http://schemas.microsoft.com/office/powerpoint/2010/main" val="2259943627"/>
              </p:ext>
            </p:extLst>
          </p:nvPr>
        </p:nvGraphicFramePr>
        <p:xfrm>
          <a:off x="248036" y="1549271"/>
          <a:ext cx="8596464" cy="502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0318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4977" y="1505897"/>
                <a:ext cx="8499023" cy="5065500"/>
              </a:xfrm>
            </p:spPr>
            <p:txBody>
              <a:bodyPr>
                <a:normAutofit/>
              </a:bodyPr>
              <a:lstStyle/>
              <a:p>
                <a:r>
                  <a:rPr lang="en-US" altLang="zh-CN" u="sng" dirty="0" smtClean="0"/>
                  <a:t>Definition</a:t>
                </a:r>
                <a:r>
                  <a:rPr lang="en-US" altLang="zh-CN" dirty="0" smtClean="0"/>
                  <a:t>  Given two directed graphs </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lang="en-US" altLang="zh-CN" dirty="0" smtClean="0"/>
                  <a:t> and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en-US" altLang="zh-CN" dirty="0" smtClean="0"/>
                  <a:t> with the same vertex set are neighboring, if (1)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=0</m:t>
                    </m:r>
                  </m:oMath>
                </a14:m>
                <a:r>
                  <a:rPr lang="en-US" altLang="zh-CN" dirty="0" smtClean="0"/>
                  <a:t> and </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𝐸</m:t>
                        </m:r>
                      </m:e>
                    </m:d>
                    <m:r>
                      <a:rPr lang="en-US" altLang="zh-CN" b="0" i="1" smtClean="0">
                        <a:latin typeface="Cambria Math" panose="02040503050406030204" pitchFamily="18" charset="0"/>
                      </a:rPr>
                      <m:t>=1</m:t>
                    </m:r>
                  </m:oMath>
                </a14:m>
                <a:r>
                  <a:rPr lang="en-US" altLang="zh-CN" dirty="0" smtClean="0"/>
                  <a:t>, or (2)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=1</m:t>
                    </m:r>
                  </m:oMath>
                </a14:m>
                <a:r>
                  <a:rPr lang="en-US" altLang="zh-CN" dirty="0" smtClean="0"/>
                  <a:t> and </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𝐸</m:t>
                        </m:r>
                      </m:e>
                    </m:d>
                    <m:r>
                      <a:rPr lang="en-US" altLang="zh-CN" b="0" i="1" smtClean="0">
                        <a:latin typeface="Cambria Math" panose="02040503050406030204" pitchFamily="18" charset="0"/>
                      </a:rPr>
                      <m:t>=0</m:t>
                    </m:r>
                  </m:oMath>
                </a14:m>
                <a:r>
                  <a:rPr lang="en-US" altLang="zh-CN" dirty="0" smtClean="0"/>
                  <a:t>.</a:t>
                </a:r>
              </a:p>
              <a:p>
                <a:r>
                  <a:rPr lang="en-US" altLang="zh-CN" u="sng" dirty="0" smtClean="0"/>
                  <a:t>Definition</a:t>
                </a:r>
                <a:r>
                  <a:rPr lang="en-US" altLang="zh-CN" dirty="0" smtClean="0"/>
                  <a:t>  </a:t>
                </a:r>
                <a14:m>
                  <m:oMath xmlns:m="http://schemas.openxmlformats.org/officeDocument/2006/math">
                    <m:r>
                      <a:rPr lang="zh-CN" altLang="en-US" i="1" smtClean="0">
                        <a:latin typeface="Cambria Math" panose="02040503050406030204" pitchFamily="18" charset="0"/>
                      </a:rPr>
                      <m:t>𝜖</m:t>
                    </m:r>
                  </m:oMath>
                </a14:m>
                <a:r>
                  <a:rPr lang="en-US" altLang="zh-CN" dirty="0" smtClean="0"/>
                  <a:t>-edge-CDP</a:t>
                </a:r>
              </a:p>
              <a:p>
                <a:pPr lvl="1"/>
                <a:r>
                  <a:rPr lang="en-US" altLang="zh-CN" sz="2800" dirty="0" smtClean="0">
                    <a:solidFill>
                      <a:schemeClr val="tx1"/>
                    </a:solidFill>
                  </a:rPr>
                  <a:t>Given a randomized algorithm </a:t>
                </a:r>
                <a14:m>
                  <m:oMath xmlns:m="http://schemas.openxmlformats.org/officeDocument/2006/math">
                    <m:r>
                      <a:rPr lang="zh-CN" altLang="en-US" sz="2800" i="1" smtClean="0">
                        <a:solidFill>
                          <a:schemeClr val="tx1"/>
                        </a:solidFill>
                        <a:latin typeface="Cambria Math" panose="02040503050406030204" pitchFamily="18" charset="0"/>
                      </a:rPr>
                      <m:t>𝒜</m:t>
                    </m:r>
                    <m:r>
                      <a:rPr lang="en-US" altLang="zh-CN" sz="2800" b="0" i="1" smtClean="0">
                        <a:solidFill>
                          <a:schemeClr val="tx1"/>
                        </a:solidFill>
                        <a:latin typeface="Cambria Math" panose="02040503050406030204" pitchFamily="18" charset="0"/>
                      </a:rPr>
                      <m:t>:</m:t>
                    </m:r>
                    <m:r>
                      <a:rPr lang="zh-CN" altLang="en-US" sz="2800" b="0" i="1" smtClean="0">
                        <a:solidFill>
                          <a:schemeClr val="tx1"/>
                        </a:solidFill>
                        <a:latin typeface="Cambria Math" panose="02040503050406030204" pitchFamily="18" charset="0"/>
                      </a:rPr>
                      <m:t>𝒢</m:t>
                    </m:r>
                    <m:r>
                      <a:rPr lang="zh-CN" altLang="en-US"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ℛ</m:t>
                    </m:r>
                  </m:oMath>
                </a14:m>
                <a:r>
                  <a:rPr lang="en-US" altLang="zh-CN" sz="2800" dirty="0" smtClean="0">
                    <a:solidFill>
                      <a:schemeClr val="tx1"/>
                    </a:solidFill>
                  </a:rPr>
                  <a:t>, </a:t>
                </a:r>
                <a14:m>
                  <m:oMath xmlns:m="http://schemas.openxmlformats.org/officeDocument/2006/math">
                    <m:r>
                      <a:rPr lang="zh-CN" altLang="en-US" sz="2800" i="1" smtClean="0">
                        <a:solidFill>
                          <a:schemeClr val="tx1"/>
                        </a:solidFill>
                        <a:latin typeface="Cambria Math" panose="02040503050406030204" pitchFamily="18" charset="0"/>
                      </a:rPr>
                      <m:t>𝒢</m:t>
                    </m:r>
                  </m:oMath>
                </a14:m>
                <a:r>
                  <a:rPr lang="en-US" altLang="zh-CN" sz="2800" dirty="0" smtClean="0">
                    <a:solidFill>
                      <a:schemeClr val="tx1"/>
                    </a:solidFill>
                  </a:rPr>
                  <a:t> and </a:t>
                </a:r>
                <a14:m>
                  <m:oMath xmlns:m="http://schemas.openxmlformats.org/officeDocument/2006/math">
                    <m:r>
                      <a:rPr lang="en-US" altLang="zh-CN" sz="2800" i="1" smtClean="0">
                        <a:solidFill>
                          <a:schemeClr val="tx1"/>
                        </a:solidFill>
                        <a:latin typeface="Cambria Math" panose="02040503050406030204" pitchFamily="18" charset="0"/>
                        <a:ea typeface="Cambria Math" panose="02040503050406030204" pitchFamily="18" charset="0"/>
                      </a:rPr>
                      <m:t>ℛ</m:t>
                    </m:r>
                  </m:oMath>
                </a14:m>
                <a:r>
                  <a:rPr lang="en-US" altLang="zh-CN" sz="2800" dirty="0" smtClean="0">
                    <a:solidFill>
                      <a:schemeClr val="tx1"/>
                    </a:solidFill>
                  </a:rPr>
                  <a:t> denote the input and output domains of </a:t>
                </a:r>
                <a14:m>
                  <m:oMath xmlns:m="http://schemas.openxmlformats.org/officeDocument/2006/math">
                    <m:r>
                      <a:rPr lang="zh-CN" altLang="en-US" sz="2800" i="1" smtClean="0">
                        <a:solidFill>
                          <a:schemeClr val="tx1"/>
                        </a:solidFill>
                        <a:latin typeface="Cambria Math" panose="02040503050406030204" pitchFamily="18" charset="0"/>
                      </a:rPr>
                      <m:t>𝒜</m:t>
                    </m:r>
                  </m:oMath>
                </a14:m>
                <a:r>
                  <a:rPr lang="en-US" altLang="zh-CN" sz="2800" dirty="0" smtClean="0">
                    <a:solidFill>
                      <a:schemeClr val="tx1"/>
                    </a:solidFill>
                  </a:rPr>
                  <a:t>, respectively. </a:t>
                </a:r>
                <a14:m>
                  <m:oMath xmlns:m="http://schemas.openxmlformats.org/officeDocument/2006/math">
                    <m:r>
                      <a:rPr lang="zh-CN" altLang="en-US" sz="2800" i="1" smtClean="0">
                        <a:solidFill>
                          <a:schemeClr val="tx1"/>
                        </a:solidFill>
                        <a:latin typeface="Cambria Math" panose="02040503050406030204" pitchFamily="18" charset="0"/>
                      </a:rPr>
                      <m:t>𝒜</m:t>
                    </m:r>
                  </m:oMath>
                </a14:m>
                <a:r>
                  <a:rPr lang="en-US" altLang="zh-CN" sz="2800" dirty="0" smtClean="0">
                    <a:solidFill>
                      <a:schemeClr val="tx1"/>
                    </a:solidFill>
                  </a:rPr>
                  <a:t> satisfies </a:t>
                </a:r>
                <a14:m>
                  <m:oMath xmlns:m="http://schemas.openxmlformats.org/officeDocument/2006/math">
                    <m:r>
                      <a:rPr lang="zh-CN" altLang="en-US" sz="2800" i="1" smtClean="0">
                        <a:solidFill>
                          <a:schemeClr val="tx1"/>
                        </a:solidFill>
                        <a:latin typeface="Cambria Math" panose="02040503050406030204" pitchFamily="18" charset="0"/>
                      </a:rPr>
                      <m:t>𝜖</m:t>
                    </m:r>
                  </m:oMath>
                </a14:m>
                <a:r>
                  <a:rPr lang="en-US" altLang="zh-CN" sz="2800" dirty="0" smtClean="0">
                    <a:solidFill>
                      <a:schemeClr val="tx1"/>
                    </a:solidFill>
                  </a:rPr>
                  <a:t>-edge-CDP if for any pair of neighboring directed graphs, </a:t>
                </a:r>
                <a14:m>
                  <m:oMath xmlns:m="http://schemas.openxmlformats.org/officeDocument/2006/math">
                    <m:r>
                      <a:rPr lang="en-US" altLang="zh-CN" sz="2800" b="0" i="1" smtClean="0">
                        <a:solidFill>
                          <a:schemeClr val="tx1"/>
                        </a:solidFill>
                        <a:latin typeface="Cambria Math" panose="02040503050406030204" pitchFamily="18" charset="0"/>
                      </a:rPr>
                      <m:t>𝐺</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𝐺</m:t>
                        </m:r>
                      </m:e>
                      <m:sup>
                        <m:r>
                          <a:rPr lang="en-US" altLang="zh-CN" sz="2800" b="0" i="1" smtClean="0">
                            <a:solidFill>
                              <a:schemeClr val="tx1"/>
                            </a:solidFill>
                            <a:latin typeface="Cambria Math" panose="02040503050406030204" pitchFamily="18" charset="0"/>
                          </a:rPr>
                          <m:t>′</m:t>
                        </m:r>
                      </m:sup>
                    </m:sSup>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rPr>
                      <m:t>𝒢</m:t>
                    </m:r>
                  </m:oMath>
                </a14:m>
                <a:r>
                  <a:rPr lang="en-US" altLang="zh-CN" sz="2800" dirty="0" smtClean="0">
                    <a:solidFill>
                      <a:schemeClr val="tx1"/>
                    </a:solidFill>
                  </a:rPr>
                  <a:t>, and any (measurable) subset </a:t>
                </a:r>
                <a:r>
                  <a:rPr lang="en-US" altLang="zh-CN" sz="2800" dirty="0" smtClean="0"/>
                  <a:t>of possible outputs </a:t>
                </a:r>
                <a14:m>
                  <m:oMath xmlns:m="http://schemas.openxmlformats.org/officeDocument/2006/math">
                    <m:r>
                      <a:rPr lang="zh-CN" altLang="en-US" sz="2800" i="1" smtClean="0">
                        <a:latin typeface="Cambria Math" panose="02040503050406030204" pitchFamily="18" charset="0"/>
                      </a:rPr>
                      <m:t>𝒪</m:t>
                    </m:r>
                    <m:r>
                      <a:rPr lang="zh-CN" altLang="en-US" sz="2800" i="1" smtClean="0">
                        <a:latin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ℛ</m:t>
                    </m:r>
                  </m:oMath>
                </a14:m>
                <a:r>
                  <a:rPr lang="en-US" altLang="zh-CN" sz="2800" dirty="0" smtClean="0">
                    <a:solidFill>
                      <a:schemeClr val="tx1"/>
                    </a:solidFill>
                  </a:rPr>
                  <a:t>, it holds that</a:t>
                </a:r>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sz="2800" b="0" i="0" smtClean="0">
                          <a:solidFill>
                            <a:schemeClr val="tx1"/>
                          </a:solidFill>
                          <a:latin typeface="Cambria Math" panose="02040503050406030204" pitchFamily="18" charset="0"/>
                        </a:rPr>
                        <m:t>Pr</m:t>
                      </m:r>
                      <m:d>
                        <m:dPr>
                          <m:begChr m:val="["/>
                          <m:endChr m:val="]"/>
                          <m:ctrlPr>
                            <a:rPr lang="en-US" altLang="zh-CN" sz="2800" b="0" i="1" smtClean="0">
                              <a:solidFill>
                                <a:schemeClr val="tx1"/>
                              </a:solidFill>
                              <a:latin typeface="Cambria Math" panose="02040503050406030204" pitchFamily="18" charset="0"/>
                            </a:rPr>
                          </m:ctrlPr>
                        </m:dPr>
                        <m:e>
                          <m:r>
                            <a:rPr lang="zh-CN" altLang="en-US" sz="2800" b="0" i="1" smtClean="0">
                              <a:solidFill>
                                <a:schemeClr val="tx1"/>
                              </a:solidFill>
                              <a:latin typeface="Cambria Math" panose="02040503050406030204" pitchFamily="18" charset="0"/>
                            </a:rPr>
                            <m:t>𝒜</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𝐺</m:t>
                              </m:r>
                            </m:e>
                          </m:d>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b="0" i="1" smtClean="0">
                              <a:solidFill>
                                <a:schemeClr val="tx1"/>
                              </a:solidFill>
                              <a:latin typeface="Cambria Math" panose="02040503050406030204" pitchFamily="18" charset="0"/>
                              <a:ea typeface="Cambria Math" panose="02040503050406030204" pitchFamily="18" charset="0"/>
                            </a:rPr>
                            <m:t>𝒪</m:t>
                          </m:r>
                        </m:e>
                      </m:d>
                      <m:r>
                        <a:rPr lang="en-US" altLang="zh-CN" sz="2800" b="0" i="0"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zh-CN" altLang="en-US" sz="2800" b="0" i="1" smtClean="0">
                              <a:solidFill>
                                <a:schemeClr val="tx1"/>
                              </a:solidFill>
                              <a:latin typeface="Cambria Math" panose="02040503050406030204" pitchFamily="18" charset="0"/>
                            </a:rPr>
                            <m:t>𝜖</m:t>
                          </m:r>
                        </m:sup>
                      </m:sSup>
                      <m:r>
                        <m:rPr>
                          <m:sty m:val="p"/>
                        </m:rPr>
                        <a:rPr lang="en-US" altLang="zh-CN" sz="2800" b="0" i="0" smtClean="0">
                          <a:solidFill>
                            <a:schemeClr val="tx1"/>
                          </a:solidFill>
                          <a:latin typeface="Cambria Math" panose="02040503050406030204" pitchFamily="18" charset="0"/>
                        </a:rPr>
                        <m:t>Pr</m:t>
                      </m:r>
                      <m:d>
                        <m:dPr>
                          <m:begChr m:val="["/>
                          <m:endChr m:val="]"/>
                          <m:ctrlPr>
                            <a:rPr lang="en-US" altLang="zh-CN" sz="2800" b="0" i="1" smtClean="0">
                              <a:solidFill>
                                <a:schemeClr val="tx1"/>
                              </a:solidFill>
                              <a:latin typeface="Cambria Math" panose="02040503050406030204" pitchFamily="18" charset="0"/>
                            </a:rPr>
                          </m:ctrlPr>
                        </m:dPr>
                        <m:e>
                          <m:r>
                            <a:rPr lang="zh-CN" altLang="en-US" sz="2800" b="0" i="1" smtClean="0">
                              <a:solidFill>
                                <a:schemeClr val="tx1"/>
                              </a:solidFill>
                              <a:latin typeface="Cambria Math" panose="02040503050406030204" pitchFamily="18" charset="0"/>
                            </a:rPr>
                            <m:t>𝒜</m:t>
                          </m:r>
                          <m:d>
                            <m:dPr>
                              <m:ctrlPr>
                                <a:rPr lang="en-US" altLang="zh-CN" sz="2800" b="0" i="1" smtClean="0">
                                  <a:solidFill>
                                    <a:schemeClr val="tx1"/>
                                  </a:solidFill>
                                  <a:latin typeface="Cambria Math" panose="02040503050406030204" pitchFamily="18" charset="0"/>
                                </a:rPr>
                              </m:ctrlPr>
                            </m:dPr>
                            <m:e>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𝐺</m:t>
                                  </m:r>
                                </m:e>
                                <m:sup>
                                  <m:r>
                                    <a:rPr lang="en-US" altLang="zh-CN" sz="2800" b="0" i="1" smtClean="0">
                                      <a:solidFill>
                                        <a:schemeClr val="tx1"/>
                                      </a:solidFill>
                                      <a:latin typeface="Cambria Math" panose="02040503050406030204" pitchFamily="18" charset="0"/>
                                    </a:rPr>
                                    <m:t>′</m:t>
                                  </m:r>
                                </m:sup>
                              </m:sSup>
                            </m:e>
                          </m:d>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b="0" i="1" smtClean="0">
                              <a:solidFill>
                                <a:schemeClr val="tx1"/>
                              </a:solidFill>
                              <a:latin typeface="Cambria Math" panose="02040503050406030204" pitchFamily="18" charset="0"/>
                              <a:ea typeface="Cambria Math" panose="02040503050406030204" pitchFamily="18" charset="0"/>
                            </a:rPr>
                            <m:t>𝒪</m:t>
                          </m:r>
                        </m:e>
                      </m:d>
                      <m:r>
                        <a:rPr lang="en-US" altLang="zh-CN" sz="2800" b="0" i="0" smtClean="0">
                          <a:solidFill>
                            <a:schemeClr val="tx1"/>
                          </a:solidFill>
                          <a:latin typeface="Cambria Math" panose="02040503050406030204" pitchFamily="18" charset="0"/>
                        </a:rPr>
                        <m:t>.</m:t>
                      </m:r>
                    </m:oMath>
                  </m:oMathPara>
                </a14:m>
                <a:endParaRPr lang="en-US" altLang="zh-CN" sz="2800" dirty="0" smtClean="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4977" y="1505897"/>
                <a:ext cx="8499023" cy="5065500"/>
              </a:xfrm>
              <a:blipFill>
                <a:blip r:embed="rId3"/>
                <a:stretch>
                  <a:fillRect l="-1291" t="-1925" r="-179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42BFE98-95D5-6943-8DB5-5A5581856B8C}" type="slidenum">
              <a:rPr lang="en-US" smtClean="0"/>
              <a:t>6</a:t>
            </a:fld>
            <a:endParaRPr lang="en-US"/>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4094179" cy="643787"/>
            <a:chOff x="304800" y="31299"/>
            <a:chExt cx="4267200"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Preliminaries</a:t>
              </a:r>
              <a:endParaRPr lang="en-US" sz="4400" dirty="0"/>
            </a:p>
          </p:txBody>
        </p:sp>
      </p:grpSp>
    </p:spTree>
    <p:extLst>
      <p:ext uri="{BB962C8B-B14F-4D97-AF65-F5344CB8AC3E}">
        <p14:creationId xmlns:p14="http://schemas.microsoft.com/office/powerpoint/2010/main" val="1912319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4977" y="1505897"/>
                <a:ext cx="8499023" cy="5065500"/>
              </a:xfrm>
            </p:spPr>
            <p:txBody>
              <a:bodyPr>
                <a:normAutofit/>
              </a:bodyPr>
              <a:lstStyle/>
              <a:p>
                <a:r>
                  <a:rPr lang="en-US" altLang="zh-CN" u="sng" dirty="0" smtClean="0"/>
                  <a:t>Definition</a:t>
                </a:r>
                <a:r>
                  <a:rPr lang="en-US" altLang="zh-CN" dirty="0" smtClean="0"/>
                  <a:t>  For a vertex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smtClean="0"/>
                  <a:t>, let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{0,1}</m:t>
                        </m:r>
                      </m:e>
                      <m:sup>
                        <m:r>
                          <a:rPr lang="en-US" altLang="zh-CN" b="0" i="1" smtClean="0">
                            <a:latin typeface="Cambria Math" panose="02040503050406030204" pitchFamily="18" charset="0"/>
                            <a:ea typeface="Cambria Math" panose="02040503050406030204" pitchFamily="18" charset="0"/>
                          </a:rPr>
                          <m:t>𝑛</m:t>
                        </m:r>
                      </m:sup>
                    </m:sSup>
                  </m:oMath>
                </a14:m>
                <a:r>
                  <a:rPr lang="en-US" altLang="zh-CN" dirty="0" smtClean="0"/>
                  <a:t> be the lists of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smtClean="0"/>
                  <a:t>’s out-neighbors.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𝑖</m:t>
                        </m:r>
                      </m:sub>
                    </m:sSub>
                  </m:oMath>
                </a14:m>
                <a:r>
                  <a:rPr lang="en-US" altLang="zh-CN" dirty="0" smtClean="0"/>
                  <a:t> and </a:t>
                </a:r>
                <a14:m>
                  <m:oMath xmlns:m="http://schemas.openxmlformats.org/officeDocument/2006/math">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smtClean="0"/>
                  <a:t> are two neighboring  out-neighbor lists if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𝑖</m:t>
                        </m:r>
                      </m:sub>
                    </m:sSub>
                  </m:oMath>
                </a14:m>
                <a:r>
                  <a:rPr lang="en-US" altLang="zh-CN" dirty="0" smtClean="0"/>
                  <a:t> and </a:t>
                </a:r>
                <a14:m>
                  <m:oMath xmlns:m="http://schemas.openxmlformats.org/officeDocument/2006/math">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smtClean="0"/>
                  <a:t> are differ in one element.</a:t>
                </a:r>
              </a:p>
              <a:p>
                <a:r>
                  <a:rPr lang="en-US" altLang="zh-CN" u="sng" dirty="0" smtClean="0"/>
                  <a:t>Definition</a:t>
                </a:r>
                <a:r>
                  <a:rPr lang="en-US" altLang="zh-CN" dirty="0" smtClean="0"/>
                  <a:t>  </a:t>
                </a:r>
                <a14:m>
                  <m:oMath xmlns:m="http://schemas.openxmlformats.org/officeDocument/2006/math">
                    <m:r>
                      <a:rPr lang="zh-CN" altLang="en-US" i="1" smtClean="0">
                        <a:latin typeface="Cambria Math" panose="02040503050406030204" pitchFamily="18" charset="0"/>
                      </a:rPr>
                      <m:t>𝜖</m:t>
                    </m:r>
                  </m:oMath>
                </a14:m>
                <a:r>
                  <a:rPr lang="en-US" altLang="zh-CN" dirty="0" smtClean="0"/>
                  <a:t>-edge-LDP</a:t>
                </a:r>
              </a:p>
              <a:p>
                <a:pPr lvl="1"/>
                <a:r>
                  <a:rPr lang="en-US" altLang="zh-CN" sz="2800" dirty="0"/>
                  <a:t>A</a:t>
                </a:r>
                <a:r>
                  <a:rPr lang="en-US" altLang="zh-CN" sz="2800" dirty="0" smtClean="0">
                    <a:solidFill>
                      <a:schemeClr val="tx1"/>
                    </a:solidFill>
                  </a:rPr>
                  <a:t> randomized algorithm </a:t>
                </a:r>
                <a14:m>
                  <m:oMath xmlns:m="http://schemas.openxmlformats.org/officeDocument/2006/math">
                    <m:r>
                      <a:rPr lang="zh-CN" altLang="en-US" sz="2800" i="1" smtClean="0">
                        <a:solidFill>
                          <a:schemeClr val="tx1"/>
                        </a:solidFill>
                        <a:latin typeface="Cambria Math" panose="02040503050406030204" pitchFamily="18" charset="0"/>
                      </a:rPr>
                      <m:t>𝒜</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{0,1}</m:t>
                        </m:r>
                      </m:e>
                      <m:sup>
                        <m:r>
                          <a:rPr lang="en-US" altLang="zh-CN" sz="2800" b="0" i="1" smtClean="0">
                            <a:solidFill>
                              <a:schemeClr val="tx1"/>
                            </a:solidFill>
                            <a:latin typeface="Cambria Math" panose="02040503050406030204" pitchFamily="18" charset="0"/>
                          </a:rPr>
                          <m:t>𝑛</m:t>
                        </m:r>
                      </m:sup>
                    </m:sSup>
                    <m:r>
                      <a:rPr lang="zh-CN" altLang="en-US"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ℛ</m:t>
                    </m:r>
                    <m:r>
                      <a:rPr lang="en-US" altLang="zh-CN" sz="2800" b="0" i="0" smtClean="0">
                        <a:solidFill>
                          <a:schemeClr val="tx1"/>
                        </a:solidFill>
                        <a:latin typeface="Cambria Math" panose="02040503050406030204" pitchFamily="18" charset="0"/>
                        <a:ea typeface="Cambria Math" panose="02040503050406030204" pitchFamily="18" charset="0"/>
                      </a:rPr>
                      <m:t> </m:t>
                    </m:r>
                  </m:oMath>
                </a14:m>
                <a:r>
                  <a:rPr lang="en-US" altLang="zh-CN" sz="2800" dirty="0" smtClean="0">
                    <a:solidFill>
                      <a:schemeClr val="tx1"/>
                    </a:solidFill>
                  </a:rPr>
                  <a:t>satisfies </a:t>
                </a:r>
                <a14:m>
                  <m:oMath xmlns:m="http://schemas.openxmlformats.org/officeDocument/2006/math">
                    <m:r>
                      <a:rPr lang="zh-CN" altLang="en-US" sz="2800" i="1" smtClean="0">
                        <a:solidFill>
                          <a:schemeClr val="tx1"/>
                        </a:solidFill>
                        <a:latin typeface="Cambria Math" panose="02040503050406030204" pitchFamily="18" charset="0"/>
                      </a:rPr>
                      <m:t>𝜖</m:t>
                    </m:r>
                  </m:oMath>
                </a14:m>
                <a:r>
                  <a:rPr lang="en-US" altLang="zh-CN" sz="2800" dirty="0" smtClean="0">
                    <a:solidFill>
                      <a:schemeClr val="tx1"/>
                    </a:solidFill>
                  </a:rPr>
                  <a:t>-edge-LDP if for any pair of neighboring </a:t>
                </a:r>
                <a:r>
                  <a:rPr lang="en-US" altLang="zh-CN" sz="2800" dirty="0" smtClean="0"/>
                  <a:t>out-neighbor lists</a:t>
                </a:r>
                <a:r>
                  <a:rPr lang="en-US" altLang="zh-CN" sz="2800" dirty="0" smtClean="0">
                    <a:solidFill>
                      <a:schemeClr val="tx1"/>
                    </a:solidFill>
                  </a:rPr>
                  <a:t>, </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zh-CN" altLang="en-US" sz="2800" b="0" i="1" smtClean="0">
                            <a:solidFill>
                              <a:schemeClr val="tx1"/>
                            </a:solidFill>
                            <a:latin typeface="Cambria Math" panose="02040503050406030204" pitchFamily="18" charset="0"/>
                          </a:rPr>
                          <m:t>𝜆</m:t>
                        </m:r>
                      </m:e>
                      <m:sub>
                        <m:r>
                          <a:rPr lang="en-US" altLang="zh-CN" sz="2800" b="0" i="1" smtClean="0">
                            <a:solidFill>
                              <a:schemeClr val="tx1"/>
                            </a:solidFill>
                            <a:latin typeface="Cambria Math" panose="02040503050406030204" pitchFamily="18" charset="0"/>
                          </a:rPr>
                          <m:t>𝑖</m:t>
                        </m:r>
                      </m:sub>
                    </m:sSub>
                    <m:r>
                      <a:rPr lang="en-US" altLang="zh-CN" sz="2800" b="0" i="1" smtClean="0">
                        <a:solidFill>
                          <a:schemeClr val="tx1"/>
                        </a:solidFill>
                        <a:latin typeface="Cambria Math" panose="02040503050406030204" pitchFamily="18" charset="0"/>
                      </a:rPr>
                      <m:t>, </m:t>
                    </m:r>
                    <m:sSubSup>
                      <m:sSubSupPr>
                        <m:ctrlPr>
                          <a:rPr lang="en-US" altLang="zh-CN" sz="2800" b="0" i="1" smtClean="0">
                            <a:solidFill>
                              <a:schemeClr val="tx1"/>
                            </a:solidFill>
                            <a:latin typeface="Cambria Math" panose="02040503050406030204" pitchFamily="18" charset="0"/>
                          </a:rPr>
                        </m:ctrlPr>
                      </m:sSubSupPr>
                      <m:e>
                        <m:r>
                          <a:rPr lang="zh-CN" altLang="en-US" sz="2800" b="0" i="1" smtClean="0">
                            <a:solidFill>
                              <a:schemeClr val="tx1"/>
                            </a:solidFill>
                            <a:latin typeface="Cambria Math" panose="02040503050406030204" pitchFamily="18" charset="0"/>
                          </a:rPr>
                          <m:t>𝜆</m:t>
                        </m:r>
                      </m:e>
                      <m:sub>
                        <m:r>
                          <a:rPr lang="en-US" altLang="zh-CN" sz="2800" b="0" i="1" smtClean="0">
                            <a:solidFill>
                              <a:schemeClr val="tx1"/>
                            </a:solidFill>
                            <a:latin typeface="Cambria Math" panose="02040503050406030204" pitchFamily="18" charset="0"/>
                          </a:rPr>
                          <m:t>𝑖</m:t>
                        </m:r>
                      </m:sub>
                      <m:sup>
                        <m:r>
                          <a:rPr lang="en-US" altLang="zh-CN" sz="2800" b="0" i="1" smtClean="0">
                            <a:solidFill>
                              <a:schemeClr val="tx1"/>
                            </a:solidFill>
                            <a:latin typeface="Cambria Math" panose="02040503050406030204" pitchFamily="18" charset="0"/>
                          </a:rPr>
                          <m:t>′</m:t>
                        </m:r>
                      </m:sup>
                    </m:sSubSup>
                    <m:r>
                      <a:rPr lang="en-US" altLang="zh-CN" sz="2800" b="0" i="1" smtClean="0">
                        <a:solidFill>
                          <a:schemeClr val="tx1"/>
                        </a:solidFill>
                        <a:latin typeface="Cambria Math" panose="02040503050406030204" pitchFamily="18" charset="0"/>
                        <a:ea typeface="Cambria Math" panose="02040503050406030204" pitchFamily="18" charset="0"/>
                      </a:rPr>
                      <m:t>∈</m:t>
                    </m:r>
                    <m:sSup>
                      <m:sSupPr>
                        <m:ctrlPr>
                          <a:rPr lang="en-US" altLang="zh-CN" sz="2800" b="0" i="1" smtClean="0">
                            <a:solidFill>
                              <a:schemeClr val="tx1"/>
                            </a:solidFill>
                            <a:latin typeface="Cambria Math" panose="02040503050406030204" pitchFamily="18" charset="0"/>
                            <a:ea typeface="Cambria Math" panose="02040503050406030204" pitchFamily="18" charset="0"/>
                          </a:rPr>
                        </m:ctrlPr>
                      </m:sSupPr>
                      <m:e>
                        <m:r>
                          <a:rPr lang="en-US" altLang="zh-CN" sz="2800" b="0" i="1" smtClean="0">
                            <a:solidFill>
                              <a:schemeClr val="tx1"/>
                            </a:solidFill>
                            <a:latin typeface="Cambria Math" panose="02040503050406030204" pitchFamily="18" charset="0"/>
                            <a:ea typeface="Cambria Math" panose="02040503050406030204" pitchFamily="18" charset="0"/>
                          </a:rPr>
                          <m:t>{0,1}</m:t>
                        </m:r>
                      </m:e>
                      <m:sup>
                        <m:r>
                          <a:rPr lang="en-US" altLang="zh-CN" sz="2800" b="0" i="1" smtClean="0">
                            <a:solidFill>
                              <a:schemeClr val="tx1"/>
                            </a:solidFill>
                            <a:latin typeface="Cambria Math" panose="02040503050406030204" pitchFamily="18" charset="0"/>
                            <a:ea typeface="Cambria Math" panose="02040503050406030204" pitchFamily="18" charset="0"/>
                          </a:rPr>
                          <m:t>𝑛</m:t>
                        </m:r>
                      </m:sup>
                    </m:sSup>
                  </m:oMath>
                </a14:m>
                <a:r>
                  <a:rPr lang="en-US" altLang="zh-CN" sz="2800" dirty="0" smtClean="0">
                    <a:solidFill>
                      <a:schemeClr val="tx1"/>
                    </a:solidFill>
                  </a:rPr>
                  <a:t>, and any (measurable) subset </a:t>
                </a:r>
                <a:r>
                  <a:rPr lang="en-US" altLang="zh-CN" sz="2800" dirty="0" smtClean="0"/>
                  <a:t>of possible outputs </a:t>
                </a:r>
                <a14:m>
                  <m:oMath xmlns:m="http://schemas.openxmlformats.org/officeDocument/2006/math">
                    <m:r>
                      <a:rPr lang="zh-CN" altLang="en-US" sz="2800" i="1" smtClean="0">
                        <a:latin typeface="Cambria Math" panose="02040503050406030204" pitchFamily="18" charset="0"/>
                      </a:rPr>
                      <m:t>𝒪</m:t>
                    </m:r>
                    <m:r>
                      <a:rPr lang="zh-CN" altLang="en-US" sz="2800" i="1" smtClean="0">
                        <a:latin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ℛ</m:t>
                    </m:r>
                  </m:oMath>
                </a14:m>
                <a:r>
                  <a:rPr lang="en-US" altLang="zh-CN" sz="2800" dirty="0" smtClean="0">
                    <a:solidFill>
                      <a:schemeClr val="tx1"/>
                    </a:solidFill>
                  </a:rPr>
                  <a:t>, it holds that</a:t>
                </a:r>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sz="2800" b="0" i="0" smtClean="0">
                          <a:solidFill>
                            <a:schemeClr val="tx1"/>
                          </a:solidFill>
                          <a:latin typeface="Cambria Math" panose="02040503050406030204" pitchFamily="18" charset="0"/>
                        </a:rPr>
                        <m:t>Pr</m:t>
                      </m:r>
                      <m:d>
                        <m:dPr>
                          <m:begChr m:val="["/>
                          <m:endChr m:val="]"/>
                          <m:ctrlPr>
                            <a:rPr lang="en-US" altLang="zh-CN" sz="2800" b="0" i="1" smtClean="0">
                              <a:solidFill>
                                <a:schemeClr val="tx1"/>
                              </a:solidFill>
                              <a:latin typeface="Cambria Math" panose="02040503050406030204" pitchFamily="18" charset="0"/>
                            </a:rPr>
                          </m:ctrlPr>
                        </m:dPr>
                        <m:e>
                          <m:r>
                            <a:rPr lang="zh-CN" altLang="en-US" sz="2800" b="0" i="1" smtClean="0">
                              <a:solidFill>
                                <a:schemeClr val="tx1"/>
                              </a:solidFill>
                              <a:latin typeface="Cambria Math" panose="02040503050406030204" pitchFamily="18" charset="0"/>
                            </a:rPr>
                            <m:t>𝒜</m:t>
                          </m:r>
                          <m:d>
                            <m:dPr>
                              <m:ctrlPr>
                                <a:rPr lang="en-US" altLang="zh-CN" sz="2800" b="0" i="1" smtClean="0">
                                  <a:solidFill>
                                    <a:schemeClr val="tx1"/>
                                  </a:solidFill>
                                  <a:latin typeface="Cambria Math" panose="02040503050406030204" pitchFamily="18" charset="0"/>
                                </a:rPr>
                              </m:ctrlPr>
                            </m:dPr>
                            <m:e>
                              <m:sSub>
                                <m:sSubPr>
                                  <m:ctrlPr>
                                    <a:rPr lang="en-US" altLang="zh-CN" sz="2800" b="0" i="1" smtClean="0">
                                      <a:solidFill>
                                        <a:schemeClr val="tx1"/>
                                      </a:solidFill>
                                      <a:latin typeface="Cambria Math" panose="02040503050406030204" pitchFamily="18" charset="0"/>
                                    </a:rPr>
                                  </m:ctrlPr>
                                </m:sSubPr>
                                <m:e>
                                  <m:r>
                                    <a:rPr lang="zh-CN" altLang="en-US" sz="2800" b="0" i="1" smtClean="0">
                                      <a:solidFill>
                                        <a:schemeClr val="tx1"/>
                                      </a:solidFill>
                                      <a:latin typeface="Cambria Math" panose="02040503050406030204" pitchFamily="18" charset="0"/>
                                    </a:rPr>
                                    <m:t>𝜆</m:t>
                                  </m:r>
                                </m:e>
                                <m:sub>
                                  <m:r>
                                    <a:rPr lang="en-US" altLang="zh-CN" sz="2800" b="0" i="1" smtClean="0">
                                      <a:solidFill>
                                        <a:schemeClr val="tx1"/>
                                      </a:solidFill>
                                      <a:latin typeface="Cambria Math" panose="02040503050406030204" pitchFamily="18" charset="0"/>
                                    </a:rPr>
                                    <m:t>𝑖</m:t>
                                  </m:r>
                                </m:sub>
                              </m:sSub>
                            </m:e>
                          </m:d>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b="0" i="1" smtClean="0">
                              <a:solidFill>
                                <a:schemeClr val="tx1"/>
                              </a:solidFill>
                              <a:latin typeface="Cambria Math" panose="02040503050406030204" pitchFamily="18" charset="0"/>
                              <a:ea typeface="Cambria Math" panose="02040503050406030204" pitchFamily="18" charset="0"/>
                            </a:rPr>
                            <m:t>𝒪</m:t>
                          </m:r>
                        </m:e>
                      </m:d>
                      <m:r>
                        <a:rPr lang="en-US" altLang="zh-CN" sz="2800" b="0" i="0"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zh-CN" altLang="en-US" sz="2800" b="0" i="1" smtClean="0">
                              <a:solidFill>
                                <a:schemeClr val="tx1"/>
                              </a:solidFill>
                              <a:latin typeface="Cambria Math" panose="02040503050406030204" pitchFamily="18" charset="0"/>
                            </a:rPr>
                            <m:t>𝜖</m:t>
                          </m:r>
                        </m:sup>
                      </m:sSup>
                      <m:r>
                        <m:rPr>
                          <m:sty m:val="p"/>
                        </m:rPr>
                        <a:rPr lang="en-US" altLang="zh-CN" sz="2800" b="0" i="0" smtClean="0">
                          <a:solidFill>
                            <a:schemeClr val="tx1"/>
                          </a:solidFill>
                          <a:latin typeface="Cambria Math" panose="02040503050406030204" pitchFamily="18" charset="0"/>
                        </a:rPr>
                        <m:t>Pr</m:t>
                      </m:r>
                      <m:d>
                        <m:dPr>
                          <m:begChr m:val="["/>
                          <m:endChr m:val="]"/>
                          <m:ctrlPr>
                            <a:rPr lang="en-US" altLang="zh-CN" sz="2800" b="0" i="1" smtClean="0">
                              <a:solidFill>
                                <a:schemeClr val="tx1"/>
                              </a:solidFill>
                              <a:latin typeface="Cambria Math" panose="02040503050406030204" pitchFamily="18" charset="0"/>
                            </a:rPr>
                          </m:ctrlPr>
                        </m:dPr>
                        <m:e>
                          <m:r>
                            <a:rPr lang="zh-CN" altLang="en-US" sz="2800" b="0" i="1" smtClean="0">
                              <a:solidFill>
                                <a:schemeClr val="tx1"/>
                              </a:solidFill>
                              <a:latin typeface="Cambria Math" panose="02040503050406030204" pitchFamily="18" charset="0"/>
                            </a:rPr>
                            <m:t>𝒜</m:t>
                          </m:r>
                          <m:d>
                            <m:dPr>
                              <m:ctrlPr>
                                <a:rPr lang="en-US" altLang="zh-CN" sz="2800" b="0" i="1" smtClean="0">
                                  <a:solidFill>
                                    <a:schemeClr val="tx1"/>
                                  </a:solidFill>
                                  <a:latin typeface="Cambria Math" panose="02040503050406030204" pitchFamily="18" charset="0"/>
                                </a:rPr>
                              </m:ctrlPr>
                            </m:dPr>
                            <m:e>
                              <m:sSubSup>
                                <m:sSubSupPr>
                                  <m:ctrlPr>
                                    <a:rPr lang="en-US" altLang="zh-CN" sz="2800" b="0" i="1" smtClean="0">
                                      <a:solidFill>
                                        <a:schemeClr val="tx1"/>
                                      </a:solidFill>
                                      <a:latin typeface="Cambria Math" panose="02040503050406030204" pitchFamily="18" charset="0"/>
                                    </a:rPr>
                                  </m:ctrlPr>
                                </m:sSubSupPr>
                                <m:e>
                                  <m:r>
                                    <a:rPr lang="zh-CN" altLang="en-US" sz="2800" b="0" i="1" smtClean="0">
                                      <a:solidFill>
                                        <a:schemeClr val="tx1"/>
                                      </a:solidFill>
                                      <a:latin typeface="Cambria Math" panose="02040503050406030204" pitchFamily="18" charset="0"/>
                                    </a:rPr>
                                    <m:t>𝜆</m:t>
                                  </m:r>
                                </m:e>
                                <m:sub>
                                  <m:r>
                                    <a:rPr lang="en-US" altLang="zh-CN" sz="2800" b="0" i="1" smtClean="0">
                                      <a:solidFill>
                                        <a:schemeClr val="tx1"/>
                                      </a:solidFill>
                                      <a:latin typeface="Cambria Math" panose="02040503050406030204" pitchFamily="18" charset="0"/>
                                    </a:rPr>
                                    <m:t>𝑖</m:t>
                                  </m:r>
                                </m:sub>
                                <m:sup>
                                  <m:r>
                                    <a:rPr lang="en-US" altLang="zh-CN" sz="2800" b="0" i="1" smtClean="0">
                                      <a:solidFill>
                                        <a:schemeClr val="tx1"/>
                                      </a:solidFill>
                                      <a:latin typeface="Cambria Math" panose="02040503050406030204" pitchFamily="18" charset="0"/>
                                    </a:rPr>
                                    <m:t>′</m:t>
                                  </m:r>
                                </m:sup>
                              </m:sSubSup>
                            </m:e>
                          </m:d>
                          <m:r>
                            <a:rPr lang="en-US" altLang="zh-CN" sz="2800" b="0" i="1" smtClean="0">
                              <a:solidFill>
                                <a:schemeClr val="tx1"/>
                              </a:solidFill>
                              <a:latin typeface="Cambria Math" panose="02040503050406030204" pitchFamily="18" charset="0"/>
                              <a:ea typeface="Cambria Math" panose="02040503050406030204" pitchFamily="18" charset="0"/>
                            </a:rPr>
                            <m:t>∈</m:t>
                          </m:r>
                          <m:r>
                            <a:rPr lang="zh-CN" altLang="en-US" sz="2800" b="0" i="1" smtClean="0">
                              <a:solidFill>
                                <a:schemeClr val="tx1"/>
                              </a:solidFill>
                              <a:latin typeface="Cambria Math" panose="02040503050406030204" pitchFamily="18" charset="0"/>
                              <a:ea typeface="Cambria Math" panose="02040503050406030204" pitchFamily="18" charset="0"/>
                            </a:rPr>
                            <m:t>𝒪</m:t>
                          </m:r>
                        </m:e>
                      </m:d>
                      <m:r>
                        <a:rPr lang="en-US" altLang="zh-CN" sz="2800" b="0" i="0" smtClean="0">
                          <a:solidFill>
                            <a:schemeClr val="tx1"/>
                          </a:solidFill>
                          <a:latin typeface="Cambria Math" panose="02040503050406030204" pitchFamily="18" charset="0"/>
                        </a:rPr>
                        <m:t>.</m:t>
                      </m:r>
                    </m:oMath>
                  </m:oMathPara>
                </a14:m>
                <a:endParaRPr lang="en-US" altLang="zh-CN" sz="2800" dirty="0" smtClean="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4977" y="1505897"/>
                <a:ext cx="8499023" cy="5065500"/>
              </a:xfrm>
              <a:blipFill>
                <a:blip r:embed="rId3"/>
                <a:stretch>
                  <a:fillRect l="-1291" t="-1925" r="-16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42BFE98-95D5-6943-8DB5-5A5581856B8C}" type="slidenum">
              <a:rPr lang="en-US" smtClean="0"/>
              <a:t>7</a:t>
            </a:fld>
            <a:endParaRPr lang="en-US"/>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4094179" cy="643787"/>
            <a:chOff x="304800" y="31299"/>
            <a:chExt cx="4267200"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Preliminaries</a:t>
              </a:r>
              <a:endParaRPr lang="en-US" sz="4400" dirty="0"/>
            </a:p>
          </p:txBody>
        </p:sp>
      </p:grpSp>
    </p:spTree>
    <p:extLst>
      <p:ext uri="{BB962C8B-B14F-4D97-AF65-F5344CB8AC3E}">
        <p14:creationId xmlns:p14="http://schemas.microsoft.com/office/powerpoint/2010/main" val="842193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7503" y="1505897"/>
                <a:ext cx="8745521" cy="5065500"/>
              </a:xfrm>
            </p:spPr>
            <p:txBody>
              <a:bodyPr>
                <a:normAutofit fontScale="92500" lnSpcReduction="10000"/>
              </a:bodyPr>
              <a:lstStyle/>
              <a:p>
                <a:r>
                  <a:rPr lang="en-US" altLang="zh-CN" u="sng" dirty="0" smtClean="0"/>
                  <a:t>Definition</a:t>
                </a:r>
                <a:r>
                  <a:rPr lang="en-US" altLang="zh-CN" dirty="0" smtClean="0"/>
                  <a:t>  Global Sensitivity</a:t>
                </a:r>
              </a:p>
              <a:p>
                <a:pPr lvl="1" indent="-230400">
                  <a:lnSpc>
                    <a:spcPct val="100000"/>
                  </a:lnSpc>
                </a:pPr>
                <a:r>
                  <a:rPr lang="en-US" altLang="zh-CN" sz="2800" dirty="0"/>
                  <a:t>Given a function </a:t>
                </a:r>
                <a14:m>
                  <m:oMath xmlns:m="http://schemas.openxmlformats.org/officeDocument/2006/math">
                    <m:r>
                      <a:rPr lang="en-US" altLang="zh-CN" sz="2800">
                        <a:latin typeface="Cambria Math" panose="02040503050406030204" pitchFamily="18" charset="0"/>
                      </a:rPr>
                      <m:t>𝑓</m:t>
                    </m:r>
                    <m:r>
                      <a:rPr lang="en-US" altLang="zh-CN" sz="2800">
                        <a:latin typeface="Cambria Math" panose="02040503050406030204" pitchFamily="18" charset="0"/>
                      </a:rPr>
                      <m:t>:</m:t>
                    </m:r>
                    <m:r>
                      <a:rPr lang="zh-CN" altLang="en-US" sz="2800">
                        <a:latin typeface="Cambria Math" panose="02040503050406030204" pitchFamily="18" charset="0"/>
                      </a:rPr>
                      <m:t>𝒟</m:t>
                    </m:r>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ℝ</m:t>
                        </m:r>
                      </m:e>
                      <m:sup>
                        <m:r>
                          <a:rPr lang="en-US" altLang="zh-CN" sz="2800">
                            <a:latin typeface="Cambria Math" panose="02040503050406030204" pitchFamily="18" charset="0"/>
                          </a:rPr>
                          <m:t>𝑑</m:t>
                        </m:r>
                      </m:sup>
                    </m:sSup>
                  </m:oMath>
                </a14:m>
                <a:r>
                  <a:rPr lang="en-US" altLang="zh-CN" sz="2800" dirty="0"/>
                  <a:t>, the global sensitivity of </a:t>
                </a:r>
                <a14:m>
                  <m:oMath xmlns:m="http://schemas.openxmlformats.org/officeDocument/2006/math">
                    <m:r>
                      <a:rPr lang="en-US" altLang="zh-CN" sz="2800">
                        <a:latin typeface="Cambria Math" panose="02040503050406030204" pitchFamily="18" charset="0"/>
                      </a:rPr>
                      <m:t>𝑓</m:t>
                    </m:r>
                  </m:oMath>
                </a14:m>
                <a:r>
                  <a:rPr lang="en-US" altLang="zh-CN" sz="2800" dirty="0"/>
                  <a:t> is defined as</a:t>
                </a:r>
                <a:r>
                  <a:rPr lang="en-US" altLang="zh-CN" sz="2800" dirty="0" smtClean="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𝐺𝑆</m:t>
                        </m:r>
                      </m:e>
                      <m:sub>
                        <m:r>
                          <a:rPr lang="en-US" altLang="zh-CN">
                            <a:latin typeface="Cambria Math" panose="02040503050406030204" pitchFamily="18" charset="0"/>
                          </a:rPr>
                          <m:t>𝑓</m:t>
                        </m:r>
                      </m:sub>
                    </m:sSub>
                    <m:r>
                      <a:rPr lang="en-US" altLang="zh-CN">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a:latin typeface="Cambria Math" panose="02040503050406030204" pitchFamily="18" charset="0"/>
                              </a:rPr>
                              <m:t>𝐷</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𝐷</m:t>
                                </m:r>
                              </m:e>
                              <m:sup>
                                <m:r>
                                  <a:rPr lang="en-US" altLang="zh-CN">
                                    <a:latin typeface="Cambria Math" panose="02040503050406030204" pitchFamily="18" charset="0"/>
                                  </a:rPr>
                                  <m:t>′</m:t>
                                </m:r>
                              </m:sup>
                            </m:sSup>
                            <m:r>
                              <a:rPr lang="en-US" altLang="zh-CN">
                                <a:latin typeface="Cambria Math" panose="02040503050406030204" pitchFamily="18" charset="0"/>
                              </a:rPr>
                              <m:t>∈</m:t>
                            </m:r>
                            <m:r>
                              <a:rPr lang="zh-CN" altLang="en-US">
                                <a:latin typeface="Cambria Math" panose="02040503050406030204" pitchFamily="18" charset="0"/>
                              </a:rPr>
                              <m:t>𝒟</m:t>
                            </m:r>
                            <m:r>
                              <a:rPr lang="en-US" altLang="zh-CN">
                                <a:latin typeface="Cambria Math" panose="02040503050406030204" pitchFamily="18" charset="0"/>
                              </a:rPr>
                              <m:t>:</m:t>
                            </m:r>
                            <m:r>
                              <a:rPr lang="en-US" altLang="zh-CN">
                                <a:latin typeface="Cambria Math" panose="02040503050406030204" pitchFamily="18" charset="0"/>
                              </a:rPr>
                              <m:t>𝐷</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𝐷</m:t>
                                </m:r>
                              </m:e>
                              <m:sup>
                                <m:r>
                                  <a:rPr lang="en-US" altLang="zh-CN">
                                    <a:latin typeface="Cambria Math" panose="02040503050406030204" pitchFamily="18" charset="0"/>
                                  </a:rPr>
                                  <m:t>′</m:t>
                                </m:r>
                              </m:sup>
                            </m:sSup>
                          </m:lim>
                        </m:limLow>
                      </m:fName>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𝑓</m:t>
                                </m:r>
                                <m:d>
                                  <m:dPr>
                                    <m:ctrlPr>
                                      <a:rPr lang="en-US" altLang="zh-CN" i="1">
                                        <a:latin typeface="Cambria Math" panose="02040503050406030204" pitchFamily="18" charset="0"/>
                                      </a:rPr>
                                    </m:ctrlPr>
                                  </m:dPr>
                                  <m:e>
                                    <m:r>
                                      <a:rPr lang="en-US" altLang="zh-CN">
                                        <a:latin typeface="Cambria Math" panose="02040503050406030204" pitchFamily="18" charset="0"/>
                                      </a:rPr>
                                      <m:t>𝐷</m:t>
                                    </m:r>
                                  </m:e>
                                </m:d>
                                <m:r>
                                  <a:rPr lang="en-US" altLang="zh-CN">
                                    <a:latin typeface="Cambria Math" panose="02040503050406030204" pitchFamily="18" charset="0"/>
                                  </a:rPr>
                                  <m:t>−</m:t>
                                </m:r>
                                <m:r>
                                  <a:rPr lang="en-US" altLang="zh-CN">
                                    <a:latin typeface="Cambria Math" panose="02040503050406030204" pitchFamily="18" charset="0"/>
                                  </a:rPr>
                                  <m:t>𝑓</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𝐷</m:t>
                                    </m:r>
                                  </m:e>
                                  <m:sup>
                                    <m:r>
                                      <a:rPr lang="en-US" altLang="zh-CN">
                                        <a:latin typeface="Cambria Math" panose="02040503050406030204" pitchFamily="18" charset="0"/>
                                      </a:rPr>
                                      <m:t>′</m:t>
                                    </m:r>
                                  </m:sup>
                                </m:sSup>
                                <m:r>
                                  <a:rPr lang="en-US" altLang="zh-CN">
                                    <a:latin typeface="Cambria Math" panose="02040503050406030204" pitchFamily="18" charset="0"/>
                                  </a:rPr>
                                  <m:t>)</m:t>
                                </m:r>
                              </m:e>
                            </m:d>
                          </m:e>
                          <m:sub>
                            <m:r>
                              <a:rPr lang="en-US" altLang="zh-CN">
                                <a:latin typeface="Cambria Math" panose="02040503050406030204" pitchFamily="18" charset="0"/>
                              </a:rPr>
                              <m:t>1</m:t>
                            </m:r>
                          </m:sub>
                        </m:sSub>
                      </m:e>
                    </m:func>
                  </m:oMath>
                </a14:m>
                <a:r>
                  <a:rPr lang="en-US" altLang="zh-CN" sz="2800" dirty="0" smtClean="0"/>
                  <a:t>, </a:t>
                </a:r>
                <a:r>
                  <a:rPr lang="en-US" altLang="zh-CN" sz="2800" dirty="0"/>
                  <a:t>where </a:t>
                </a:r>
                <a14:m>
                  <m:oMath xmlns:m="http://schemas.openxmlformats.org/officeDocument/2006/math">
                    <m:r>
                      <a:rPr lang="en-US" altLang="zh-CN">
                        <a:latin typeface="Cambria Math" panose="02040503050406030204" pitchFamily="18" charset="0"/>
                      </a:rPr>
                      <m:t>𝐷</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𝐷</m:t>
                        </m:r>
                      </m:e>
                      <m:sup>
                        <m:r>
                          <a:rPr lang="en-US" altLang="zh-CN">
                            <a:latin typeface="Cambria Math" panose="02040503050406030204" pitchFamily="18" charset="0"/>
                          </a:rPr>
                          <m:t>′</m:t>
                        </m:r>
                      </m:sup>
                    </m:sSup>
                  </m:oMath>
                </a14:m>
                <a:r>
                  <a:rPr lang="en-US" altLang="zh-CN" sz="2800" dirty="0"/>
                  <a:t> denotes that </a:t>
                </a:r>
                <a14:m>
                  <m:oMath xmlns:m="http://schemas.openxmlformats.org/officeDocument/2006/math">
                    <m:r>
                      <a:rPr lang="en-US" altLang="zh-CN">
                        <a:latin typeface="Cambria Math" panose="02040503050406030204" pitchFamily="18" charset="0"/>
                      </a:rPr>
                      <m:t>𝐷</m:t>
                    </m:r>
                  </m:oMath>
                </a14:m>
                <a:r>
                  <a:rPr lang="en-US" altLang="zh-CN" sz="2800" dirty="0"/>
                  <a:t> and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𝐷</m:t>
                        </m:r>
                      </m:e>
                      <m:sup>
                        <m:r>
                          <a:rPr lang="en-US" altLang="zh-CN">
                            <a:latin typeface="Cambria Math" panose="02040503050406030204" pitchFamily="18" charset="0"/>
                          </a:rPr>
                          <m:t>′</m:t>
                        </m:r>
                      </m:sup>
                    </m:sSup>
                  </m:oMath>
                </a14:m>
                <a:r>
                  <a:rPr lang="en-US" altLang="zh-CN" sz="2800" dirty="0"/>
                  <a:t> are two neighboring datasets.</a:t>
                </a:r>
              </a:p>
              <a:p>
                <a:pPr marL="455400" lvl="1" indent="0">
                  <a:lnSpc>
                    <a:spcPct val="110000"/>
                  </a:lnSpc>
                  <a:buNone/>
                </a:pPr>
                <a:r>
                  <a:rPr lang="en-US" altLang="zh-CN" sz="2800" dirty="0" smtClean="0"/>
                  <a:t>Note: Sometimes the maximum does not exist, then use </a:t>
                </a:r>
                <a14:m>
                  <m:oMath xmlns:m="http://schemas.openxmlformats.org/officeDocument/2006/math">
                    <m:r>
                      <m:rPr>
                        <m:sty m:val="p"/>
                      </m:rPr>
                      <a:rPr lang="en-US" altLang="zh-CN" sz="2800" b="0" i="0" smtClean="0">
                        <a:latin typeface="Cambria Math" panose="02040503050406030204" pitchFamily="18" charset="0"/>
                      </a:rPr>
                      <m:t>sup</m:t>
                    </m:r>
                  </m:oMath>
                </a14:m>
                <a:r>
                  <a:rPr lang="en-US" altLang="zh-CN" sz="2800" dirty="0" smtClean="0"/>
                  <a:t>. </a:t>
                </a:r>
                <a:endParaRPr lang="en-US" altLang="zh-CN" sz="2800" dirty="0"/>
              </a:p>
              <a:p>
                <a:r>
                  <a:rPr lang="en-US" altLang="zh-CN" u="sng" dirty="0" smtClean="0"/>
                  <a:t>Theorem</a:t>
                </a:r>
                <a:r>
                  <a:rPr lang="en-US" altLang="zh-CN" dirty="0" smtClean="0"/>
                  <a:t>  Laplacian Mechanism</a:t>
                </a:r>
              </a:p>
              <a:p>
                <a:pPr lvl="1" indent="-230400">
                  <a:lnSpc>
                    <a:spcPct val="100000"/>
                  </a:lnSpc>
                </a:pPr>
                <a:r>
                  <a:rPr lang="en-US" altLang="zh-CN" sz="2800" dirty="0">
                    <a:solidFill>
                      <a:prstClr val="black"/>
                    </a:solidFill>
                  </a:rPr>
                  <a:t>Given a function </a:t>
                </a:r>
                <a14:m>
                  <m:oMath xmlns:m="http://schemas.openxmlformats.org/officeDocument/2006/math">
                    <m:r>
                      <a:rPr lang="en-US" altLang="zh-CN" sz="2800">
                        <a:solidFill>
                          <a:prstClr val="black"/>
                        </a:solidFill>
                        <a:latin typeface="Cambria Math" panose="02040503050406030204" pitchFamily="18" charset="0"/>
                      </a:rPr>
                      <m:t>𝑓</m:t>
                    </m:r>
                    <m:r>
                      <a:rPr lang="en-US" altLang="zh-CN" sz="2800">
                        <a:solidFill>
                          <a:prstClr val="black"/>
                        </a:solidFill>
                        <a:latin typeface="Cambria Math" panose="02040503050406030204" pitchFamily="18" charset="0"/>
                      </a:rPr>
                      <m:t>:</m:t>
                    </m:r>
                    <m:r>
                      <a:rPr lang="zh-CN" altLang="en-US" sz="2800">
                        <a:solidFill>
                          <a:prstClr val="black"/>
                        </a:solidFill>
                        <a:latin typeface="Cambria Math" panose="02040503050406030204" pitchFamily="18" charset="0"/>
                      </a:rPr>
                      <m:t>𝒟</m:t>
                    </m:r>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a:solidFill>
                              <a:prstClr val="black"/>
                            </a:solidFill>
                            <a:latin typeface="Cambria Math" panose="02040503050406030204" pitchFamily="18" charset="0"/>
                          </a:rPr>
                          <m:t>ℝ</m:t>
                        </m:r>
                      </m:e>
                      <m:sup>
                        <m:r>
                          <a:rPr lang="en-US" altLang="zh-CN" sz="2800">
                            <a:solidFill>
                              <a:prstClr val="black"/>
                            </a:solidFill>
                            <a:latin typeface="Cambria Math" panose="02040503050406030204" pitchFamily="18" charset="0"/>
                          </a:rPr>
                          <m:t>𝑑</m:t>
                        </m:r>
                      </m:sup>
                    </m:sSup>
                  </m:oMath>
                </a14:m>
                <a:r>
                  <a:rPr lang="en-US" altLang="zh-CN" sz="2800" dirty="0">
                    <a:solidFill>
                      <a:prstClr val="black"/>
                    </a:solidFill>
                  </a:rPr>
                  <a:t>, the </a:t>
                </a:r>
                <a:r>
                  <a:rPr lang="en-US" altLang="zh-CN" sz="2800" dirty="0" smtClean="0">
                    <a:solidFill>
                      <a:prstClr val="black"/>
                    </a:solidFill>
                  </a:rPr>
                  <a:t>Laplacian mechanism is </a:t>
                </a:r>
                <a:r>
                  <a:rPr lang="en-US" altLang="zh-CN" sz="2800" dirty="0">
                    <a:solidFill>
                      <a:prstClr val="black"/>
                    </a:solidFill>
                  </a:rPr>
                  <a:t>defined as</a:t>
                </a:r>
                <a:r>
                  <a:rPr lang="en-US" altLang="zh-CN" sz="2800" dirty="0" smtClean="0">
                    <a:solidFill>
                      <a:prstClr val="black"/>
                    </a:solidFill>
                  </a:rPr>
                  <a:t>,</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𝐿</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𝑑</m:t>
                            </m:r>
                          </m:sub>
                        </m:sSub>
                        <m:r>
                          <a:rPr lang="en-US" altLang="zh-CN" b="0" i="1" smtClean="0">
                            <a:latin typeface="Cambria Math" panose="02040503050406030204" pitchFamily="18" charset="0"/>
                          </a:rPr>
                          <m:t>)</m:t>
                        </m:r>
                      </m:e>
                      <m:sup>
                        <m:r>
                          <a:rPr lang="en-US" altLang="zh-CN" i="1">
                            <a:latin typeface="Cambria Math" panose="02040503050406030204" pitchFamily="18" charset="0"/>
                          </a:rPr>
                          <m:t>⊤</m:t>
                        </m:r>
                      </m:sup>
                    </m:sSup>
                  </m:oMath>
                </a14:m>
                <a:r>
                  <a:rPr lang="en-US" altLang="zh-CN" sz="2800" dirty="0" smtClean="0">
                    <a:solidFill>
                      <a:prstClr val="black"/>
                    </a:solidFill>
                  </a:rPr>
                  <a:t>, where </a:t>
                </a:r>
                <a14:m>
                  <m:oMath xmlns:m="http://schemas.openxmlformats.org/officeDocument/2006/math">
                    <m:sSub>
                      <m:sSubPr>
                        <m:ctrlPr>
                          <a:rPr lang="en-US" altLang="zh-CN" sz="280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𝑋</m:t>
                        </m:r>
                      </m:e>
                      <m:sub>
                        <m:r>
                          <a:rPr lang="en-US" altLang="zh-CN" sz="2800" b="0" i="1" smtClean="0">
                            <a:solidFill>
                              <a:prstClr val="black"/>
                            </a:solidFill>
                            <a:latin typeface="Cambria Math" panose="02040503050406030204" pitchFamily="18" charset="0"/>
                          </a:rPr>
                          <m:t>𝑖</m:t>
                        </m:r>
                      </m:sub>
                    </m:sSub>
                  </m:oMath>
                </a14:m>
                <a:r>
                  <a:rPr lang="en-US" altLang="zh-CN" sz="2800" dirty="0" smtClean="0">
                    <a:solidFill>
                      <a:prstClr val="black"/>
                    </a:solidFill>
                  </a:rPr>
                  <a:t> </a:t>
                </a:r>
                <a:r>
                  <a:rPr lang="en-US" altLang="zh-CN" sz="2800" dirty="0" err="1" smtClean="0">
                    <a:solidFill>
                      <a:prstClr val="black"/>
                    </a:solidFill>
                  </a:rPr>
                  <a:t>i.i.d</a:t>
                </a:r>
                <a:r>
                  <a:rPr lang="en-US" altLang="zh-CN" sz="2800" dirty="0" smtClean="0">
                    <a:solidFill>
                      <a:prstClr val="black"/>
                    </a:solidFill>
                  </a:rPr>
                  <a:t>. follows a Laplacian distribution </a:t>
                </a:r>
                <a14:m>
                  <m:oMath xmlns:m="http://schemas.openxmlformats.org/officeDocument/2006/math">
                    <m:r>
                      <m:rPr>
                        <m:sty m:val="p"/>
                      </m:rPr>
                      <a:rPr lang="en-US" altLang="zh-CN" b="0" i="0" smtClean="0">
                        <a:solidFill>
                          <a:prstClr val="black"/>
                        </a:solidFill>
                        <a:latin typeface="Cambria Math" panose="02040503050406030204" pitchFamily="18" charset="0"/>
                      </a:rPr>
                      <m:t>Lap</m:t>
                    </m:r>
                    <m:r>
                      <a:rPr lang="en-US" altLang="zh-CN" b="0" i="0" smtClean="0">
                        <a:solidFill>
                          <a:prstClr val="black"/>
                        </a:solidFill>
                        <a:latin typeface="Cambria Math" panose="02040503050406030204" pitchFamily="18" charset="0"/>
                      </a:rPr>
                      <m:t>(</m:t>
                    </m:r>
                    <m:f>
                      <m:fPr>
                        <m:ctrlPr>
                          <a:rPr lang="en-US" altLang="zh-CN" b="0" i="1" smtClean="0">
                            <a:solidFill>
                              <a:prstClr val="black"/>
                            </a:solidFill>
                            <a:latin typeface="Cambria Math" panose="02040503050406030204" pitchFamily="18" charset="0"/>
                          </a:rPr>
                        </m:ctrlPr>
                      </m:fPr>
                      <m:num>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𝐺𝑆</m:t>
                            </m:r>
                          </m:e>
                          <m:sub>
                            <m:r>
                              <a:rPr lang="en-US" altLang="zh-CN" b="0" i="1" smtClean="0">
                                <a:solidFill>
                                  <a:prstClr val="black"/>
                                </a:solidFill>
                                <a:latin typeface="Cambria Math" panose="02040503050406030204" pitchFamily="18" charset="0"/>
                              </a:rPr>
                              <m:t>𝑓</m:t>
                            </m:r>
                          </m:sub>
                        </m:sSub>
                      </m:num>
                      <m:den>
                        <m:r>
                          <a:rPr lang="zh-CN" altLang="en-US" b="0" i="1" smtClean="0">
                            <a:solidFill>
                              <a:prstClr val="black"/>
                            </a:solidFill>
                            <a:latin typeface="Cambria Math" panose="02040503050406030204" pitchFamily="18" charset="0"/>
                          </a:rPr>
                          <m:t>𝜖</m:t>
                        </m:r>
                      </m:den>
                    </m:f>
                    <m:r>
                      <a:rPr lang="en-US" altLang="zh-CN" b="0" i="0" smtClean="0">
                        <a:solidFill>
                          <a:prstClr val="black"/>
                        </a:solidFill>
                        <a:latin typeface="Cambria Math" panose="02040503050406030204" pitchFamily="18" charset="0"/>
                      </a:rPr>
                      <m:t>)</m:t>
                    </m:r>
                  </m:oMath>
                </a14:m>
                <a:r>
                  <a:rPr lang="en-US" altLang="zh-CN" sz="2800" dirty="0">
                    <a:solidFill>
                      <a:prstClr val="black"/>
                    </a:solidFill>
                  </a:rPr>
                  <a:t>.</a:t>
                </a:r>
                <a:r>
                  <a:rPr lang="en-US" altLang="zh-CN" dirty="0" smtClean="0">
                    <a:solidFill>
                      <a:prstClr val="black"/>
                    </a:solidFill>
                  </a:rPr>
                  <a:t> </a:t>
                </a:r>
                <a:r>
                  <a:rPr lang="en-US" altLang="zh-CN" sz="2800" dirty="0">
                    <a:solidFill>
                      <a:prstClr val="black"/>
                    </a:solidFill>
                  </a:rPr>
                  <a:t>For a parameter</a:t>
                </a:r>
                <a:r>
                  <a:rPr lang="en-US" altLang="zh-CN" dirty="0" smtClean="0">
                    <a:solidFill>
                      <a:prstClr val="black"/>
                    </a:solidFill>
                  </a:rPr>
                  <a:t> </a:t>
                </a:r>
                <a14:m>
                  <m:oMath xmlns:m="http://schemas.openxmlformats.org/officeDocument/2006/math">
                    <m:r>
                      <a:rPr lang="en-US" altLang="zh-CN" b="0" i="1" smtClean="0">
                        <a:solidFill>
                          <a:prstClr val="black"/>
                        </a:solidFill>
                        <a:latin typeface="Cambria Math" panose="02040503050406030204" pitchFamily="18" charset="0"/>
                      </a:rPr>
                      <m:t>𝑏</m:t>
                    </m:r>
                  </m:oMath>
                </a14:m>
                <a:r>
                  <a:rPr lang="en-US" altLang="zh-CN" sz="2800" dirty="0">
                    <a:solidFill>
                      <a:prstClr val="black"/>
                    </a:solidFill>
                  </a:rPr>
                  <a:t>, the </a:t>
                </a:r>
                <a:r>
                  <a:rPr lang="en-US" altLang="zh-CN" sz="2800" dirty="0" smtClean="0">
                    <a:solidFill>
                      <a:prstClr val="black"/>
                    </a:solidFill>
                  </a:rPr>
                  <a:t>Laplacian distribution has the density function </a:t>
                </a:r>
                <a14:m>
                  <m:oMath xmlns:m="http://schemas.openxmlformats.org/officeDocument/2006/math">
                    <m:r>
                      <m:rPr>
                        <m:sty m:val="p"/>
                      </m:rPr>
                      <a:rPr lang="en-US" altLang="zh-CN">
                        <a:solidFill>
                          <a:prstClr val="black"/>
                        </a:solidFill>
                        <a:latin typeface="Cambria Math" panose="02040503050406030204" pitchFamily="18" charset="0"/>
                      </a:rPr>
                      <m:t>Lap</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𝑏</m:t>
                        </m:r>
                      </m:e>
                    </m:d>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e>
                    </m:d>
                    <m:r>
                      <a:rPr lang="en-US" altLang="zh-CN">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rPr>
                        </m:ctrlPr>
                      </m:fPr>
                      <m:num>
                        <m:r>
                          <a:rPr lang="en-US" altLang="zh-CN">
                            <a:solidFill>
                              <a:prstClr val="black"/>
                            </a:solidFill>
                            <a:latin typeface="Cambria Math" panose="02040503050406030204" pitchFamily="18" charset="0"/>
                          </a:rPr>
                          <m:t>1</m:t>
                        </m:r>
                      </m:num>
                      <m:den>
                        <m:r>
                          <a:rPr lang="en-US" altLang="zh-CN">
                            <a:solidFill>
                              <a:prstClr val="black"/>
                            </a:solidFill>
                            <a:latin typeface="Cambria Math" panose="02040503050406030204" pitchFamily="18" charset="0"/>
                          </a:rPr>
                          <m:t>2</m:t>
                        </m:r>
                        <m:r>
                          <a:rPr lang="en-US" altLang="zh-CN">
                            <a:solidFill>
                              <a:prstClr val="black"/>
                            </a:solidFill>
                            <a:latin typeface="Cambria Math" panose="02040503050406030204" pitchFamily="18" charset="0"/>
                          </a:rPr>
                          <m:t>𝑏</m:t>
                        </m:r>
                      </m:den>
                    </m:f>
                    <m:r>
                      <m:rPr>
                        <m:sty m:val="p"/>
                      </m:rPr>
                      <a:rPr lang="en-US" altLang="zh-CN">
                        <a:solidFill>
                          <a:prstClr val="black"/>
                        </a:solidFill>
                        <a:latin typeface="Cambria Math" panose="02040503050406030204" pitchFamily="18" charset="0"/>
                      </a:rPr>
                      <m:t>exp</m:t>
                    </m:r>
                    <m:r>
                      <a:rPr lang="en-US" altLang="zh-CN">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rPr>
                        </m:ctrlPr>
                      </m:fPr>
                      <m:num>
                        <m:r>
                          <a:rPr lang="en-US" altLang="zh-CN">
                            <a:solidFill>
                              <a:prstClr val="black"/>
                            </a:solidFill>
                            <a:latin typeface="Cambria Math" panose="02040503050406030204" pitchFamily="18" charset="0"/>
                          </a:rPr>
                          <m:t>|</m:t>
                        </m:r>
                        <m:r>
                          <a:rPr lang="en-US" altLang="zh-CN">
                            <a:solidFill>
                              <a:prstClr val="black"/>
                            </a:solidFill>
                            <a:latin typeface="Cambria Math" panose="02040503050406030204" pitchFamily="18" charset="0"/>
                          </a:rPr>
                          <m:t>𝑥</m:t>
                        </m:r>
                        <m:r>
                          <a:rPr lang="en-US" altLang="zh-CN">
                            <a:solidFill>
                              <a:prstClr val="black"/>
                            </a:solidFill>
                            <a:latin typeface="Cambria Math" panose="02040503050406030204" pitchFamily="18" charset="0"/>
                          </a:rPr>
                          <m:t>|</m:t>
                        </m:r>
                      </m:num>
                      <m:den>
                        <m:r>
                          <a:rPr lang="en-US" altLang="zh-CN">
                            <a:solidFill>
                              <a:prstClr val="black"/>
                            </a:solidFill>
                            <a:latin typeface="Cambria Math" panose="02040503050406030204" pitchFamily="18" charset="0"/>
                          </a:rPr>
                          <m:t>𝑏</m:t>
                        </m:r>
                      </m:den>
                    </m:f>
                    <m:r>
                      <a:rPr lang="en-US" altLang="zh-CN">
                        <a:solidFill>
                          <a:prstClr val="black"/>
                        </a:solidFill>
                        <a:latin typeface="Cambria Math" panose="02040503050406030204" pitchFamily="18" charset="0"/>
                      </a:rPr>
                      <m:t>)</m:t>
                    </m:r>
                  </m:oMath>
                </a14:m>
                <a:r>
                  <a:rPr lang="en-US" altLang="zh-CN" sz="2800" dirty="0" smtClean="0">
                    <a:solidFill>
                      <a:prstClr val="black"/>
                    </a:solidFill>
                  </a:rPr>
                  <a:t>. The Laplacian mechanism preserves </a:t>
                </a:r>
                <a14:m>
                  <m:oMath xmlns:m="http://schemas.openxmlformats.org/officeDocument/2006/math">
                    <m:r>
                      <a:rPr lang="zh-CN" altLang="en-US" sz="2800" i="1" smtClean="0">
                        <a:solidFill>
                          <a:prstClr val="black"/>
                        </a:solidFill>
                        <a:latin typeface="Cambria Math" panose="02040503050406030204" pitchFamily="18" charset="0"/>
                      </a:rPr>
                      <m:t>𝜖</m:t>
                    </m:r>
                  </m:oMath>
                </a14:m>
                <a:r>
                  <a:rPr lang="en-US" altLang="zh-CN" sz="2800" dirty="0" smtClean="0">
                    <a:solidFill>
                      <a:prstClr val="black"/>
                    </a:solidFill>
                  </a:rPr>
                  <a:t>-differential privacy.</a:t>
                </a:r>
                <a:endParaRPr lang="en-US" altLang="zh-CN" sz="2800" dirty="0">
                  <a:solidFill>
                    <a:prstClr val="black"/>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7503" y="1505897"/>
                <a:ext cx="8745521" cy="5065500"/>
              </a:xfrm>
              <a:blipFill>
                <a:blip r:embed="rId3"/>
                <a:stretch>
                  <a:fillRect l="-1116" t="-2407" r="-3068" b="-12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42BFE98-95D5-6943-8DB5-5A5581856B8C}" type="slidenum">
              <a:rPr lang="en-US" smtClean="0"/>
              <a:t>8</a:t>
            </a:fld>
            <a:endParaRPr lang="en-US" dirty="0"/>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4094179" cy="643787"/>
            <a:chOff x="304800" y="31299"/>
            <a:chExt cx="4267200"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Preliminaries</a:t>
              </a:r>
              <a:endParaRPr lang="en-US" sz="4400" dirty="0"/>
            </a:p>
          </p:txBody>
        </p:sp>
      </p:grpSp>
    </p:spTree>
    <p:extLst>
      <p:ext uri="{BB962C8B-B14F-4D97-AF65-F5344CB8AC3E}">
        <p14:creationId xmlns:p14="http://schemas.microsoft.com/office/powerpoint/2010/main" val="3575911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2253" y="1516765"/>
                <a:ext cx="8945547" cy="5065500"/>
              </a:xfrm>
            </p:spPr>
            <p:txBody>
              <a:bodyPr>
                <a:normAutofit/>
              </a:bodyPr>
              <a:lstStyle/>
              <a:p>
                <a:r>
                  <a:rPr lang="en-US" altLang="zh-CN" u="sng" dirty="0" smtClean="0"/>
                  <a:t>Theorem</a:t>
                </a:r>
                <a:r>
                  <a:rPr lang="en-US" altLang="zh-CN" dirty="0" smtClean="0"/>
                  <a:t>  Randomized Response</a:t>
                </a:r>
              </a:p>
              <a:p>
                <a:pPr lvl="1" indent="-230400">
                  <a:lnSpc>
                    <a:spcPct val="100000"/>
                  </a:lnSpc>
                </a:pPr>
                <a:r>
                  <a:rPr lang="en-US" altLang="zh-CN" sz="2800" dirty="0" smtClean="0"/>
                  <a:t>If a randomized algorithm </a:t>
                </a:r>
                <a14:m>
                  <m:oMath xmlns:m="http://schemas.openxmlformats.org/officeDocument/2006/math">
                    <m:r>
                      <a:rPr lang="zh-CN" altLang="en-US" sz="2800" i="1" smtClean="0">
                        <a:latin typeface="Cambria Math" panose="02040503050406030204" pitchFamily="18" charset="0"/>
                      </a:rPr>
                      <m:t>𝒜</m:t>
                    </m:r>
                  </m:oMath>
                </a14:m>
                <a:r>
                  <a:rPr lang="en-US" altLang="zh-CN" sz="2800" dirty="0" smtClean="0"/>
                  <a:t> outputs a noisy out-neighbor list </a:t>
                </a:r>
                <a14:m>
                  <m:oMath xmlns:m="http://schemas.openxmlformats.org/officeDocument/2006/math">
                    <m:r>
                      <a:rPr lang="zh-CN" altLang="en-US" sz="2600" i="1" smtClean="0">
                        <a:latin typeface="Cambria Math" panose="02040503050406030204" pitchFamily="18" charset="0"/>
                      </a:rPr>
                      <m:t>𝛼</m:t>
                    </m:r>
                    <m:r>
                      <a:rPr lang="en-US" altLang="zh-CN" sz="2600" b="0" i="1" smtClean="0">
                        <a:latin typeface="Cambria Math" panose="02040503050406030204" pitchFamily="18" charset="0"/>
                      </a:rPr>
                      <m:t>=</m:t>
                    </m:r>
                    <m:sSup>
                      <m:sSupPr>
                        <m:ctrlPr>
                          <a:rPr lang="en-US" altLang="zh-CN" sz="2600" b="0" i="1" smtClean="0">
                            <a:latin typeface="Cambria Math" panose="02040503050406030204" pitchFamily="18" charset="0"/>
                          </a:rPr>
                        </m:ctrlPr>
                      </m:sSupPr>
                      <m:e>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zh-CN" altLang="en-US" sz="2600" b="0" i="1" smtClean="0">
                                <a:latin typeface="Cambria Math" panose="02040503050406030204" pitchFamily="18" charset="0"/>
                              </a:rPr>
                              <m:t>𝛼</m:t>
                            </m:r>
                          </m:e>
                          <m:sub>
                            <m:r>
                              <a:rPr lang="en-US" altLang="zh-CN" sz="2600" b="0" i="1" smtClean="0">
                                <a:latin typeface="Cambria Math" panose="02040503050406030204" pitchFamily="18" charset="0"/>
                              </a:rPr>
                              <m:t>1</m:t>
                            </m:r>
                          </m:sub>
                        </m:sSub>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zh-CN" altLang="en-US" sz="2600" b="0" i="1" smtClean="0">
                                <a:latin typeface="Cambria Math" panose="02040503050406030204" pitchFamily="18" charset="0"/>
                              </a:rPr>
                              <m:t>𝛼</m:t>
                            </m:r>
                          </m:e>
                          <m:sub>
                            <m:r>
                              <a:rPr lang="en-US" altLang="zh-CN" sz="2600" b="0" i="1" smtClean="0">
                                <a:latin typeface="Cambria Math" panose="02040503050406030204" pitchFamily="18" charset="0"/>
                              </a:rPr>
                              <m:t>2</m:t>
                            </m:r>
                          </m:sub>
                        </m:sSub>
                        <m:r>
                          <a:rPr lang="en-US" altLang="zh-CN" sz="2600" b="0" i="1" smtClean="0">
                            <a:latin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zh-CN" altLang="en-US" sz="2600" b="0" i="1" smtClean="0">
                                <a:latin typeface="Cambria Math" panose="02040503050406030204" pitchFamily="18" charset="0"/>
                              </a:rPr>
                              <m:t>𝛼</m:t>
                            </m:r>
                          </m:e>
                          <m:sub>
                            <m:r>
                              <a:rPr lang="en-US" altLang="zh-CN" sz="2600" b="0" i="1" smtClean="0">
                                <a:latin typeface="Cambria Math" panose="02040503050406030204" pitchFamily="18" charset="0"/>
                              </a:rPr>
                              <m:t>𝑛</m:t>
                            </m:r>
                          </m:sub>
                        </m:sSub>
                        <m:r>
                          <a:rPr lang="en-US" altLang="zh-CN" sz="2600" b="0" i="1" smtClean="0">
                            <a:latin typeface="Cambria Math" panose="02040503050406030204" pitchFamily="18" charset="0"/>
                          </a:rPr>
                          <m:t>)</m:t>
                        </m:r>
                      </m:e>
                      <m:sup>
                        <m:r>
                          <a:rPr lang="en-US" altLang="zh-CN" sz="2600" i="1">
                            <a:latin typeface="Cambria Math" panose="02040503050406030204" pitchFamily="18" charset="0"/>
                          </a:rPr>
                          <m:t>⊤</m:t>
                        </m:r>
                      </m:sup>
                    </m:sSup>
                    <m:r>
                      <a:rPr lang="en-US" altLang="zh-CN" sz="2600" i="1" smtClean="0">
                        <a:latin typeface="Cambria Math" panose="02040503050406030204" pitchFamily="18" charset="0"/>
                        <a:ea typeface="Cambria Math" panose="02040503050406030204" pitchFamily="18" charset="0"/>
                      </a:rPr>
                      <m:t>∈</m:t>
                    </m:r>
                    <m:sSup>
                      <m:sSupPr>
                        <m:ctrlPr>
                          <a:rPr lang="en-US" altLang="zh-CN" sz="2600" i="1" smtClean="0">
                            <a:latin typeface="Cambria Math" panose="02040503050406030204" pitchFamily="18" charset="0"/>
                            <a:ea typeface="Cambria Math" panose="02040503050406030204" pitchFamily="18" charset="0"/>
                          </a:rPr>
                        </m:ctrlPr>
                      </m:sSupPr>
                      <m:e>
                        <m:r>
                          <a:rPr lang="en-US" altLang="zh-CN" sz="2600" b="0" i="1" smtClean="0">
                            <a:latin typeface="Cambria Math" panose="02040503050406030204" pitchFamily="18" charset="0"/>
                            <a:ea typeface="Cambria Math" panose="02040503050406030204" pitchFamily="18" charset="0"/>
                          </a:rPr>
                          <m:t>{0,1}</m:t>
                        </m:r>
                      </m:e>
                      <m:sup>
                        <m:r>
                          <a:rPr lang="en-US" altLang="zh-CN" sz="2600" b="0" i="1" smtClean="0">
                            <a:latin typeface="Cambria Math" panose="02040503050406030204" pitchFamily="18" charset="0"/>
                            <a:ea typeface="Cambria Math" panose="02040503050406030204" pitchFamily="18" charset="0"/>
                          </a:rPr>
                          <m:t>𝑛</m:t>
                        </m:r>
                      </m:sup>
                    </m:sSup>
                  </m:oMath>
                </a14:m>
                <a:r>
                  <a:rPr lang="en-US" altLang="zh-CN" sz="2800" dirty="0" smtClean="0"/>
                  <a:t> such that </a:t>
                </a: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𝑗</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𝑛</m:t>
                    </m:r>
                    <m:r>
                      <a:rPr lang="en-US" altLang="zh-CN" sz="2600" b="0" i="1" smtClean="0">
                        <a:latin typeface="Cambria Math" panose="02040503050406030204" pitchFamily="18" charset="0"/>
                        <a:ea typeface="Cambria Math" panose="02040503050406030204" pitchFamily="18" charset="0"/>
                      </a:rPr>
                      <m:t>]</m:t>
                    </m:r>
                  </m:oMath>
                </a14:m>
                <a:r>
                  <a:rPr lang="en-US" altLang="zh-CN" sz="2600" dirty="0" smtClean="0"/>
                  <a:t>, </a:t>
                </a:r>
                <a14:m>
                  <m:oMath xmlns:m="http://schemas.openxmlformats.org/officeDocument/2006/math">
                    <m:sSub>
                      <m:sSubPr>
                        <m:ctrlPr>
                          <a:rPr lang="en-US" altLang="zh-CN" sz="2600" i="1" dirty="0" smtClean="0">
                            <a:latin typeface="Cambria Math" panose="02040503050406030204" pitchFamily="18" charset="0"/>
                          </a:rPr>
                        </m:ctrlPr>
                      </m:sSubPr>
                      <m:e>
                        <m:r>
                          <a:rPr lang="zh-CN" altLang="en-US" sz="2600" i="1" dirty="0" smtClean="0">
                            <a:latin typeface="Cambria Math" panose="02040503050406030204" pitchFamily="18" charset="0"/>
                          </a:rPr>
                          <m:t>𝛼</m:t>
                        </m:r>
                      </m:e>
                      <m:sub>
                        <m:r>
                          <a:rPr lang="en-US" altLang="zh-CN" sz="2600" b="0" i="1" dirty="0" smtClean="0">
                            <a:latin typeface="Cambria Math" panose="02040503050406030204" pitchFamily="18" charset="0"/>
                          </a:rPr>
                          <m:t>𝑗</m:t>
                        </m:r>
                      </m:sub>
                    </m:sSub>
                    <m:r>
                      <a:rPr lang="en-US" altLang="zh-CN" sz="2600" i="1" dirty="0" smtClean="0">
                        <a:latin typeface="Cambria Math" panose="02040503050406030204" pitchFamily="18" charset="0"/>
                        <a:ea typeface="Cambria Math" panose="02040503050406030204" pitchFamily="18" charset="0"/>
                      </a:rPr>
                      <m:t>≠</m:t>
                    </m:r>
                    <m:sSub>
                      <m:sSubPr>
                        <m:ctrlPr>
                          <a:rPr lang="en-US" altLang="zh-CN" sz="2600" i="1" dirty="0" smtClean="0">
                            <a:latin typeface="Cambria Math" panose="02040503050406030204" pitchFamily="18" charset="0"/>
                            <a:ea typeface="Cambria Math" panose="02040503050406030204" pitchFamily="18" charset="0"/>
                          </a:rPr>
                        </m:ctrlPr>
                      </m:sSubPr>
                      <m:e>
                        <m:r>
                          <a:rPr lang="zh-CN" altLang="en-US" sz="2600" i="1" dirty="0" smtClean="0">
                            <a:latin typeface="Cambria Math" panose="02040503050406030204" pitchFamily="18" charset="0"/>
                            <a:ea typeface="Cambria Math" panose="02040503050406030204" pitchFamily="18" charset="0"/>
                          </a:rPr>
                          <m:t>𝜆</m:t>
                        </m:r>
                      </m:e>
                      <m:sub>
                        <m:r>
                          <a:rPr lang="en-US" altLang="zh-CN" sz="2600" b="0" i="1" dirty="0" smtClean="0">
                            <a:latin typeface="Cambria Math" panose="02040503050406030204" pitchFamily="18" charset="0"/>
                            <a:ea typeface="Cambria Math" panose="02040503050406030204" pitchFamily="18" charset="0"/>
                          </a:rPr>
                          <m:t>𝑖</m:t>
                        </m:r>
                        <m:r>
                          <a:rPr lang="en-US" altLang="zh-CN" sz="2600" b="0" i="1" dirty="0" smtClean="0">
                            <a:latin typeface="Cambria Math" panose="02040503050406030204" pitchFamily="18" charset="0"/>
                            <a:ea typeface="Cambria Math" panose="02040503050406030204" pitchFamily="18" charset="0"/>
                          </a:rPr>
                          <m:t>,</m:t>
                        </m:r>
                        <m:r>
                          <a:rPr lang="en-US" altLang="zh-CN" sz="2600" b="0" i="1" dirty="0" smtClean="0">
                            <a:latin typeface="Cambria Math" panose="02040503050406030204" pitchFamily="18" charset="0"/>
                            <a:ea typeface="Cambria Math" panose="02040503050406030204" pitchFamily="18" charset="0"/>
                          </a:rPr>
                          <m:t>𝑗</m:t>
                        </m:r>
                      </m:sub>
                    </m:sSub>
                  </m:oMath>
                </a14:m>
                <a:r>
                  <a:rPr lang="en-US" altLang="zh-CN" sz="2800" dirty="0" smtClean="0"/>
                  <a:t> with probability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𝑝</m:t>
                        </m:r>
                      </m:e>
                      <m:sub>
                        <m:r>
                          <a:rPr lang="en-US" altLang="zh-CN" sz="2600" b="0" i="1" smtClean="0">
                            <a:latin typeface="Cambria Math" panose="02040503050406030204" pitchFamily="18" charset="0"/>
                          </a:rPr>
                          <m:t>1</m:t>
                        </m:r>
                      </m:sub>
                    </m:sSub>
                    <m:r>
                      <a:rPr lang="en-US" altLang="zh-CN" sz="2600" b="0" i="1" smtClean="0">
                        <a:latin typeface="Cambria Math" panose="02040503050406030204" pitchFamily="18" charset="0"/>
                      </a:rPr>
                      <m:t>=</m:t>
                    </m:r>
                    <m:f>
                      <m:fPr>
                        <m:ctrlPr>
                          <a:rPr lang="en-US" altLang="zh-CN" sz="2600" b="0" i="1" smtClean="0">
                            <a:latin typeface="Cambria Math" panose="02040503050406030204" pitchFamily="18" charset="0"/>
                          </a:rPr>
                        </m:ctrlPr>
                      </m:fPr>
                      <m:num>
                        <m:r>
                          <a:rPr lang="en-US" altLang="zh-CN" sz="2600" b="0" i="1" smtClean="0">
                            <a:latin typeface="Cambria Math" panose="02040503050406030204" pitchFamily="18" charset="0"/>
                          </a:rPr>
                          <m:t>1</m:t>
                        </m:r>
                      </m:num>
                      <m:den>
                        <m:sSup>
                          <m:sSupPr>
                            <m:ctrlPr>
                              <a:rPr lang="en-US" altLang="zh-CN" sz="2600" b="0" i="1" smtClean="0">
                                <a:latin typeface="Cambria Math" panose="02040503050406030204" pitchFamily="18" charset="0"/>
                              </a:rPr>
                            </m:ctrlPr>
                          </m:sSupPr>
                          <m:e>
                            <m:r>
                              <a:rPr lang="en-US" altLang="zh-CN" sz="2600" b="0" i="1" smtClean="0">
                                <a:latin typeface="Cambria Math" panose="02040503050406030204" pitchFamily="18" charset="0"/>
                              </a:rPr>
                              <m:t>𝑒</m:t>
                            </m:r>
                          </m:e>
                          <m:sup>
                            <m:r>
                              <a:rPr lang="zh-CN" altLang="en-US" sz="2600" b="0" i="1" smtClean="0">
                                <a:latin typeface="Cambria Math" panose="02040503050406030204" pitchFamily="18" charset="0"/>
                              </a:rPr>
                              <m:t>𝜖</m:t>
                            </m:r>
                          </m:sup>
                        </m:sSup>
                        <m:r>
                          <a:rPr lang="en-US" altLang="zh-CN" sz="2600" b="0" i="1" smtClean="0">
                            <a:latin typeface="Cambria Math" panose="02040503050406030204" pitchFamily="18" charset="0"/>
                          </a:rPr>
                          <m:t>+1</m:t>
                        </m:r>
                      </m:den>
                    </m:f>
                  </m:oMath>
                </a14:m>
                <a:r>
                  <a:rPr lang="en-US" altLang="zh-CN" sz="2800" dirty="0" smtClean="0"/>
                  <a:t>, then </a:t>
                </a:r>
                <a14:m>
                  <m:oMath xmlns:m="http://schemas.openxmlformats.org/officeDocument/2006/math">
                    <m:r>
                      <a:rPr lang="zh-CN" altLang="en-US" sz="2800" i="1" smtClean="0">
                        <a:latin typeface="Cambria Math" panose="02040503050406030204" pitchFamily="18" charset="0"/>
                      </a:rPr>
                      <m:t>𝒜</m:t>
                    </m:r>
                  </m:oMath>
                </a14:m>
                <a:r>
                  <a:rPr lang="en-US" altLang="zh-CN" sz="2800" dirty="0" smtClean="0"/>
                  <a:t> provides </a:t>
                </a:r>
                <a14:m>
                  <m:oMath xmlns:m="http://schemas.openxmlformats.org/officeDocument/2006/math">
                    <m:r>
                      <a:rPr lang="zh-CN" altLang="en-US" sz="2800" i="1" smtClean="0">
                        <a:latin typeface="Cambria Math" panose="02040503050406030204" pitchFamily="18" charset="0"/>
                      </a:rPr>
                      <m:t>𝜖</m:t>
                    </m:r>
                  </m:oMath>
                </a14:m>
                <a:r>
                  <a:rPr lang="en-US" altLang="zh-CN" sz="2800" dirty="0" smtClean="0"/>
                  <a:t>-edge-LDP.   </a:t>
                </a:r>
              </a:p>
              <a:p>
                <a:r>
                  <a:rPr lang="en-US" altLang="zh-CN" u="sng" dirty="0" smtClean="0"/>
                  <a:t>Property</a:t>
                </a:r>
                <a:r>
                  <a:rPr lang="en-US" altLang="zh-CN" dirty="0" smtClean="0"/>
                  <a:t>  Post-Processing</a:t>
                </a:r>
              </a:p>
              <a:p>
                <a:pPr lvl="1" indent="-230400">
                  <a:lnSpc>
                    <a:spcPct val="100000"/>
                  </a:lnSpc>
                </a:pPr>
                <a:r>
                  <a:rPr lang="en-US" altLang="zh-CN" sz="2800" dirty="0" smtClean="0">
                    <a:solidFill>
                      <a:prstClr val="black"/>
                    </a:solidFill>
                  </a:rPr>
                  <a:t>Let </a:t>
                </a:r>
                <a14:m>
                  <m:oMath xmlns:m="http://schemas.openxmlformats.org/officeDocument/2006/math">
                    <m:r>
                      <a:rPr lang="zh-CN" altLang="en-US" sz="2800" i="1" smtClean="0">
                        <a:solidFill>
                          <a:prstClr val="black"/>
                        </a:solidFill>
                        <a:latin typeface="Cambria Math" panose="02040503050406030204" pitchFamily="18" charset="0"/>
                      </a:rPr>
                      <m:t>𝒜</m:t>
                    </m:r>
                  </m:oMath>
                </a14:m>
                <a:r>
                  <a:rPr lang="en-US" altLang="zh-CN" sz="2800" dirty="0" smtClean="0">
                    <a:solidFill>
                      <a:prstClr val="black"/>
                    </a:solidFill>
                  </a:rPr>
                  <a:t> be an algorithm and </a:t>
                </a:r>
                <a14:m>
                  <m:oMath xmlns:m="http://schemas.openxmlformats.org/officeDocument/2006/math">
                    <m:r>
                      <a:rPr lang="en-US" altLang="zh-CN" sz="2800" b="0" i="1" smtClean="0">
                        <a:solidFill>
                          <a:prstClr val="black"/>
                        </a:solidFill>
                        <a:latin typeface="Cambria Math" panose="02040503050406030204" pitchFamily="18" charset="0"/>
                      </a:rPr>
                      <m:t>𝑓</m:t>
                    </m:r>
                  </m:oMath>
                </a14:m>
                <a:r>
                  <a:rPr lang="en-US" altLang="zh-CN" sz="2800" dirty="0" smtClean="0">
                    <a:solidFill>
                      <a:prstClr val="black"/>
                    </a:solidFill>
                  </a:rPr>
                  <a:t> be an arbitrary (measureable) randomized mapping. If </a:t>
                </a:r>
                <a14:m>
                  <m:oMath xmlns:m="http://schemas.openxmlformats.org/officeDocument/2006/math">
                    <m:r>
                      <a:rPr lang="zh-CN" altLang="en-US" sz="2800" i="1" smtClean="0">
                        <a:solidFill>
                          <a:prstClr val="black"/>
                        </a:solidFill>
                        <a:latin typeface="Cambria Math" panose="02040503050406030204" pitchFamily="18" charset="0"/>
                      </a:rPr>
                      <m:t>𝒜</m:t>
                    </m:r>
                  </m:oMath>
                </a14:m>
                <a:r>
                  <a:rPr lang="en-US" altLang="zh-CN" sz="2800" dirty="0" smtClean="0">
                    <a:solidFill>
                      <a:prstClr val="black"/>
                    </a:solidFill>
                  </a:rPr>
                  <a:t> satisfies </a:t>
                </a:r>
                <a14:m>
                  <m:oMath xmlns:m="http://schemas.openxmlformats.org/officeDocument/2006/math">
                    <m:r>
                      <a:rPr lang="zh-CN" altLang="en-US" sz="2800" i="1" smtClean="0">
                        <a:solidFill>
                          <a:prstClr val="black"/>
                        </a:solidFill>
                        <a:latin typeface="Cambria Math" panose="02040503050406030204" pitchFamily="18" charset="0"/>
                      </a:rPr>
                      <m:t>𝜖</m:t>
                    </m:r>
                  </m:oMath>
                </a14:m>
                <a:r>
                  <a:rPr lang="en-US" altLang="zh-CN" sz="2800" dirty="0" smtClean="0">
                    <a:solidFill>
                      <a:prstClr val="black"/>
                    </a:solidFill>
                  </a:rPr>
                  <a:t>-differential privacy, then </a:t>
                </a:r>
                <a14:m>
                  <m:oMath xmlns:m="http://schemas.openxmlformats.org/officeDocument/2006/math">
                    <m:r>
                      <a:rPr lang="en-US" altLang="zh-CN" sz="2800" b="0" i="1" smtClean="0">
                        <a:solidFill>
                          <a:prstClr val="black"/>
                        </a:solidFill>
                        <a:latin typeface="Cambria Math" panose="02040503050406030204" pitchFamily="18" charset="0"/>
                      </a:rPr>
                      <m:t>𝑓</m:t>
                    </m:r>
                    <m:r>
                      <a:rPr lang="en-US" altLang="zh-CN" sz="2800" dirty="0">
                        <a:solidFill>
                          <a:prstClr val="black"/>
                        </a:solidFill>
                        <a:latin typeface="Cambria Math" panose="02040503050406030204" pitchFamily="18" charset="0"/>
                        <a:ea typeface="Cambria Math" panose="02040503050406030204" pitchFamily="18" charset="0"/>
                      </a:rPr>
                      <m:t>∘</m:t>
                    </m:r>
                    <m:r>
                      <a:rPr lang="zh-CN" altLang="en-US" sz="2800" i="1" dirty="0" smtClean="0">
                        <a:solidFill>
                          <a:prstClr val="black"/>
                        </a:solidFill>
                        <a:latin typeface="Cambria Math" panose="02040503050406030204" pitchFamily="18" charset="0"/>
                        <a:ea typeface="Cambria Math" panose="02040503050406030204" pitchFamily="18" charset="0"/>
                      </a:rPr>
                      <m:t>𝒜</m:t>
                    </m:r>
                  </m:oMath>
                </a14:m>
                <a:r>
                  <a:rPr lang="en-US" altLang="zh-CN" sz="2800" dirty="0" smtClean="0">
                    <a:solidFill>
                      <a:prstClr val="black"/>
                    </a:solidFill>
                  </a:rPr>
                  <a:t> also satisfies </a:t>
                </a:r>
                <a14:m>
                  <m:oMath xmlns:m="http://schemas.openxmlformats.org/officeDocument/2006/math">
                    <m:r>
                      <a:rPr lang="zh-CN" altLang="en-US" sz="2800" i="1" smtClean="0">
                        <a:solidFill>
                          <a:prstClr val="black"/>
                        </a:solidFill>
                        <a:latin typeface="Cambria Math" panose="02040503050406030204" pitchFamily="18" charset="0"/>
                      </a:rPr>
                      <m:t>𝜖</m:t>
                    </m:r>
                  </m:oMath>
                </a14:m>
                <a:r>
                  <a:rPr lang="en-US" altLang="zh-CN" sz="2800" dirty="0" smtClean="0">
                    <a:solidFill>
                      <a:prstClr val="black"/>
                    </a:solidFill>
                  </a:rPr>
                  <a:t>-differential privacy.</a:t>
                </a:r>
                <a:endParaRPr lang="en-US" altLang="zh-CN" sz="2800" dirty="0">
                  <a:solidFill>
                    <a:prstClr val="black"/>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2253" y="1516765"/>
                <a:ext cx="8945547" cy="5065500"/>
              </a:xfrm>
              <a:blipFill>
                <a:blip r:embed="rId3"/>
                <a:stretch>
                  <a:fillRect l="-1226" t="-204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B42BFE98-95D5-6943-8DB5-5A5581856B8C}" type="slidenum">
              <a:rPr lang="en-US" smtClean="0"/>
              <a:t>9</a:t>
            </a:fld>
            <a:endParaRPr lang="en-US" dirty="0"/>
          </a:p>
        </p:txBody>
      </p:sp>
      <p:grpSp>
        <p:nvGrpSpPr>
          <p:cNvPr id="8" name="Group 11">
            <a:extLst>
              <a:ext uri="{FF2B5EF4-FFF2-40B4-BE49-F238E27FC236}">
                <a16:creationId xmlns:a16="http://schemas.microsoft.com/office/drawing/2014/main" id="{A89B5792-254D-5538-4BBF-E5BBB60DE246}"/>
              </a:ext>
            </a:extLst>
          </p:cNvPr>
          <p:cNvGrpSpPr/>
          <p:nvPr/>
        </p:nvGrpSpPr>
        <p:grpSpPr>
          <a:xfrm>
            <a:off x="628650" y="722268"/>
            <a:ext cx="4094179" cy="643787"/>
            <a:chOff x="304800" y="31299"/>
            <a:chExt cx="4267200" cy="442800"/>
          </a:xfrm>
        </p:grpSpPr>
        <p:sp>
          <p:nvSpPr>
            <p:cNvPr id="9" name="Rounded Rectangle 13">
              <a:extLst>
                <a:ext uri="{FF2B5EF4-FFF2-40B4-BE49-F238E27FC236}">
                  <a16:creationId xmlns:a16="http://schemas.microsoft.com/office/drawing/2014/main" id="{F31CA8F4-B6FA-6C33-8F30-93E59FC7EBD9}"/>
                </a:ext>
              </a:extLst>
            </p:cNvPr>
            <p:cNvSpPr/>
            <p:nvPr/>
          </p:nvSpPr>
          <p:spPr>
            <a:xfrm>
              <a:off x="304800" y="31299"/>
              <a:ext cx="4267200" cy="442800"/>
            </a:xfrm>
            <a:prstGeom prst="roundRect">
              <a:avLst/>
            </a:prstGeom>
            <a:solidFill>
              <a:srgbClr val="004E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33CDDCD2-2F42-B8FF-1800-1E0D02E32F38}"/>
                </a:ext>
              </a:extLst>
            </p:cNvPr>
            <p:cNvSpPr txBox="1"/>
            <p:nvPr/>
          </p:nvSpPr>
          <p:spPr>
            <a:xfrm>
              <a:off x="326416" y="52915"/>
              <a:ext cx="4223968" cy="39956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ctr" defTabSz="1244600">
                <a:lnSpc>
                  <a:spcPct val="90000"/>
                </a:lnSpc>
                <a:spcBef>
                  <a:spcPct val="0"/>
                </a:spcBef>
                <a:spcAft>
                  <a:spcPct val="35000"/>
                </a:spcAft>
              </a:pPr>
              <a:r>
                <a:rPr lang="en-US" sz="4400" dirty="0" smtClean="0"/>
                <a:t>Preliminaries</a:t>
              </a:r>
              <a:endParaRPr lang="en-US" sz="4400" dirty="0"/>
            </a:p>
          </p:txBody>
        </p:sp>
      </p:grpSp>
    </p:spTree>
    <p:extLst>
      <p:ext uri="{BB962C8B-B14F-4D97-AF65-F5344CB8AC3E}">
        <p14:creationId xmlns:p14="http://schemas.microsoft.com/office/powerpoint/2010/main" val="762536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ctr" anchorCtr="0">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37255</TotalTime>
  <Words>2482</Words>
  <Application>Microsoft Office PowerPoint</Application>
  <PresentationFormat>全屏显示(4:3)</PresentationFormat>
  <Paragraphs>253</Paragraphs>
  <Slides>34</Slides>
  <Notes>34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34</vt:i4>
      </vt:variant>
    </vt:vector>
  </HeadingPairs>
  <TitlesOfParts>
    <vt:vector size="47" baseType="lpstr">
      <vt:lpstr>AvantGarde LT Medium</vt:lpstr>
      <vt:lpstr>AvantGardeITC-Book</vt:lpstr>
      <vt:lpstr>等线</vt:lpstr>
      <vt:lpstr>等线</vt:lpstr>
      <vt:lpstr>黑体</vt:lpstr>
      <vt:lpstr>宋体</vt:lpstr>
      <vt:lpstr>Arial</vt:lpstr>
      <vt:lpstr>Calibri</vt:lpstr>
      <vt:lpstr>Calibri Light</vt:lpstr>
      <vt:lpstr>Cambria Math</vt:lpstr>
      <vt:lpstr>Times New Roman</vt:lpstr>
      <vt:lpstr>Custom Design</vt:lpstr>
      <vt:lpstr>Office Theme</vt:lpstr>
      <vt:lpstr>Privacy-preserving Triangle Counting in Directed Graphs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Optiplex 7090</cp:lastModifiedBy>
  <cp:revision>2047</cp:revision>
  <dcterms:created xsi:type="dcterms:W3CDTF">2018-08-23T10:04:52Z</dcterms:created>
  <dcterms:modified xsi:type="dcterms:W3CDTF">2025-05-26T01:44:24Z</dcterms:modified>
</cp:coreProperties>
</file>